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77" r:id="rId5"/>
    <p:sldId id="3233" r:id="rId6"/>
    <p:sldId id="3236" r:id="rId7"/>
    <p:sldId id="3234" r:id="rId8"/>
    <p:sldId id="3237" r:id="rId9"/>
    <p:sldId id="3238" r:id="rId10"/>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澤田 京樹(sawata-atsuki)" initials="澤田" lastIdx="1" clrIdx="0">
    <p:extLst>
      <p:ext uri="{19B8F6BF-5375-455C-9EA6-DF929625EA0E}">
        <p15:presenceInfo xmlns:p15="http://schemas.microsoft.com/office/powerpoint/2012/main" userId="S-1-5-21-4175116151-3849908774-3845857867-3846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3B3"/>
    <a:srgbClr val="E51D37"/>
    <a:srgbClr val="1B562A"/>
    <a:srgbClr val="8EBAE2"/>
    <a:srgbClr val="FFE99D"/>
    <a:srgbClr val="EC7C7C"/>
    <a:srgbClr val="1F1513"/>
    <a:srgbClr val="A0A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550512-0106-468D-8C41-72293AED7023}" v="38" dt="2023-08-30T05:53:01.4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29" autoAdjust="0"/>
    <p:restoredTop sz="94660"/>
  </p:normalViewPr>
  <p:slideViewPr>
    <p:cSldViewPr snapToGrid="0" showGuides="1">
      <p:cViewPr varScale="1">
        <p:scale>
          <a:sx n="98" d="100"/>
          <a:sy n="98" d="100"/>
        </p:scale>
        <p:origin x="208" y="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松河 省吾(matsukawa-shougo.yi6)" userId="d76b8180-42b9-46fa-a59b-e3978259e68a" providerId="ADAL" clId="{B81278E7-A2B5-401C-93D1-587C30BC8BF7}"/>
    <pc:docChg chg="undo custSel modSld">
      <pc:chgData name="松河 省吾(matsukawa-shougo.yi6)" userId="d76b8180-42b9-46fa-a59b-e3978259e68a" providerId="ADAL" clId="{B81278E7-A2B5-401C-93D1-587C30BC8BF7}" dt="2023-08-08T04:33:31.767" v="518" actId="20577"/>
      <pc:docMkLst>
        <pc:docMk/>
      </pc:docMkLst>
      <pc:sldChg chg="modSp mod">
        <pc:chgData name="松河 省吾(matsukawa-shougo.yi6)" userId="d76b8180-42b9-46fa-a59b-e3978259e68a" providerId="ADAL" clId="{B81278E7-A2B5-401C-93D1-587C30BC8BF7}" dt="2023-08-08T04:33:31.767" v="518" actId="20577"/>
        <pc:sldMkLst>
          <pc:docMk/>
          <pc:sldMk cId="1530451932" sldId="277"/>
        </pc:sldMkLst>
        <pc:spChg chg="mod">
          <ac:chgData name="松河 省吾(matsukawa-shougo.yi6)" userId="d76b8180-42b9-46fa-a59b-e3978259e68a" providerId="ADAL" clId="{B81278E7-A2B5-401C-93D1-587C30BC8BF7}" dt="2023-08-08T04:33:31.767" v="518" actId="20577"/>
          <ac:spMkLst>
            <pc:docMk/>
            <pc:sldMk cId="1530451932" sldId="277"/>
            <ac:spMk id="6" creationId="{09828238-C931-8226-0132-23877D1E652C}"/>
          </ac:spMkLst>
        </pc:spChg>
      </pc:sldChg>
    </pc:docChg>
  </pc:docChgLst>
  <pc:docChgLst>
    <pc:chgData name="松河 省吾(matsukawa-shougo.yi6)" userId="d76b8180-42b9-46fa-a59b-e3978259e68a" providerId="ADAL" clId="{0D550512-0106-468D-8C41-72293AED7023}"/>
    <pc:docChg chg="custSel addSld modSld">
      <pc:chgData name="松河 省吾(matsukawa-shougo.yi6)" userId="d76b8180-42b9-46fa-a59b-e3978259e68a" providerId="ADAL" clId="{0D550512-0106-468D-8C41-72293AED7023}" dt="2023-08-30T05:53:01.497" v="165"/>
      <pc:docMkLst>
        <pc:docMk/>
      </pc:docMkLst>
      <pc:sldChg chg="addSp delSp modSp mod">
        <pc:chgData name="松河 省吾(matsukawa-shougo.yi6)" userId="d76b8180-42b9-46fa-a59b-e3978259e68a" providerId="ADAL" clId="{0D550512-0106-468D-8C41-72293AED7023}" dt="2023-08-30T05:45:35.383" v="11"/>
        <pc:sldMkLst>
          <pc:docMk/>
          <pc:sldMk cId="86619753" sldId="279"/>
        </pc:sldMkLst>
        <pc:spChg chg="add del mod">
          <ac:chgData name="松河 省吾(matsukawa-shougo.yi6)" userId="d76b8180-42b9-46fa-a59b-e3978259e68a" providerId="ADAL" clId="{0D550512-0106-468D-8C41-72293AED7023}" dt="2023-08-30T05:45:35.188" v="10" actId="478"/>
          <ac:spMkLst>
            <pc:docMk/>
            <pc:sldMk cId="86619753" sldId="279"/>
            <ac:spMk id="3" creationId="{20751C22-CBD1-AE3E-C676-2A68BCFF6A72}"/>
          </ac:spMkLst>
        </pc:spChg>
        <pc:spChg chg="add mod">
          <ac:chgData name="松河 省吾(matsukawa-shougo.yi6)" userId="d76b8180-42b9-46fa-a59b-e3978259e68a" providerId="ADAL" clId="{0D550512-0106-468D-8C41-72293AED7023}" dt="2023-08-30T05:45:35.383" v="11"/>
          <ac:spMkLst>
            <pc:docMk/>
            <pc:sldMk cId="86619753" sldId="279"/>
            <ac:spMk id="4" creationId="{FA047116-C4C4-6C4A-D7C5-F25EB2929BBC}"/>
          </ac:spMkLst>
        </pc:spChg>
      </pc:sldChg>
      <pc:sldChg chg="addSp delSp modSp mod">
        <pc:chgData name="松河 省吾(matsukawa-shougo.yi6)" userId="d76b8180-42b9-46fa-a59b-e3978259e68a" providerId="ADAL" clId="{0D550512-0106-468D-8C41-72293AED7023}" dt="2023-08-30T05:45:39.311" v="13"/>
        <pc:sldMkLst>
          <pc:docMk/>
          <pc:sldMk cId="1085617897" sldId="280"/>
        </pc:sldMkLst>
        <pc:spChg chg="add del mod">
          <ac:chgData name="松河 省吾(matsukawa-shougo.yi6)" userId="d76b8180-42b9-46fa-a59b-e3978259e68a" providerId="ADAL" clId="{0D550512-0106-468D-8C41-72293AED7023}" dt="2023-08-30T05:45:39.118" v="12" actId="478"/>
          <ac:spMkLst>
            <pc:docMk/>
            <pc:sldMk cId="1085617897" sldId="280"/>
            <ac:spMk id="8" creationId="{20751C22-CBD1-AE3E-C676-2A68BCFF6A72}"/>
          </ac:spMkLst>
        </pc:spChg>
        <pc:spChg chg="add mod">
          <ac:chgData name="松河 省吾(matsukawa-shougo.yi6)" userId="d76b8180-42b9-46fa-a59b-e3978259e68a" providerId="ADAL" clId="{0D550512-0106-468D-8C41-72293AED7023}" dt="2023-08-30T05:45:39.311" v="13"/>
          <ac:spMkLst>
            <pc:docMk/>
            <pc:sldMk cId="1085617897" sldId="280"/>
            <ac:spMk id="10" creationId="{B612229F-5E83-7EB3-B575-E114C7E9466A}"/>
          </ac:spMkLst>
        </pc:spChg>
      </pc:sldChg>
      <pc:sldChg chg="addSp delSp modSp mod">
        <pc:chgData name="松河 省吾(matsukawa-shougo.yi6)" userId="d76b8180-42b9-46fa-a59b-e3978259e68a" providerId="ADAL" clId="{0D550512-0106-468D-8C41-72293AED7023}" dt="2023-08-30T05:45:42.955" v="15"/>
        <pc:sldMkLst>
          <pc:docMk/>
          <pc:sldMk cId="3846187903" sldId="281"/>
        </pc:sldMkLst>
        <pc:spChg chg="add del mod">
          <ac:chgData name="松河 省吾(matsukawa-shougo.yi6)" userId="d76b8180-42b9-46fa-a59b-e3978259e68a" providerId="ADAL" clId="{0D550512-0106-468D-8C41-72293AED7023}" dt="2023-08-30T05:45:42.735" v="14" actId="478"/>
          <ac:spMkLst>
            <pc:docMk/>
            <pc:sldMk cId="3846187903" sldId="281"/>
            <ac:spMk id="3" creationId="{20751C22-CBD1-AE3E-C676-2A68BCFF6A72}"/>
          </ac:spMkLst>
        </pc:spChg>
        <pc:spChg chg="add mod">
          <ac:chgData name="松河 省吾(matsukawa-shougo.yi6)" userId="d76b8180-42b9-46fa-a59b-e3978259e68a" providerId="ADAL" clId="{0D550512-0106-468D-8C41-72293AED7023}" dt="2023-08-30T05:45:42.955" v="15"/>
          <ac:spMkLst>
            <pc:docMk/>
            <pc:sldMk cId="3846187903" sldId="281"/>
            <ac:spMk id="8" creationId="{EB3DA093-2BF4-A91C-1443-435400623FCC}"/>
          </ac:spMkLst>
        </pc:spChg>
      </pc:sldChg>
      <pc:sldChg chg="addSp modSp mod">
        <pc:chgData name="松河 省吾(matsukawa-shougo.yi6)" userId="d76b8180-42b9-46fa-a59b-e3978259e68a" providerId="ADAL" clId="{0D550512-0106-468D-8C41-72293AED7023}" dt="2023-08-30T05:45:31.626" v="9" actId="1076"/>
        <pc:sldMkLst>
          <pc:docMk/>
          <pc:sldMk cId="78968388" sldId="282"/>
        </pc:sldMkLst>
        <pc:spChg chg="add mod">
          <ac:chgData name="松河 省吾(matsukawa-shougo.yi6)" userId="d76b8180-42b9-46fa-a59b-e3978259e68a" providerId="ADAL" clId="{0D550512-0106-468D-8C41-72293AED7023}" dt="2023-08-30T05:45:31.626" v="9" actId="1076"/>
          <ac:spMkLst>
            <pc:docMk/>
            <pc:sldMk cId="78968388" sldId="282"/>
            <ac:spMk id="3" creationId="{20751C22-CBD1-AE3E-C676-2A68BCFF6A72}"/>
          </ac:spMkLst>
        </pc:spChg>
      </pc:sldChg>
      <pc:sldChg chg="addSp modSp add mod">
        <pc:chgData name="松河 省吾(matsukawa-shougo.yi6)" userId="d76b8180-42b9-46fa-a59b-e3978259e68a" providerId="ADAL" clId="{0D550512-0106-468D-8C41-72293AED7023}" dt="2023-08-30T05:47:47.226" v="64" actId="20577"/>
        <pc:sldMkLst>
          <pc:docMk/>
          <pc:sldMk cId="3623420623" sldId="285"/>
        </pc:sldMkLst>
        <pc:spChg chg="add mod">
          <ac:chgData name="松河 省吾(matsukawa-shougo.yi6)" userId="d76b8180-42b9-46fa-a59b-e3978259e68a" providerId="ADAL" clId="{0D550512-0106-468D-8C41-72293AED7023}" dt="2023-08-30T05:47:47.226" v="64" actId="20577"/>
          <ac:spMkLst>
            <pc:docMk/>
            <pc:sldMk cId="3623420623" sldId="285"/>
            <ac:spMk id="6" creationId="{ED7472BB-B0B6-32F9-DD19-ED179377252B}"/>
          </ac:spMkLst>
        </pc:spChg>
      </pc:sldChg>
      <pc:sldChg chg="addSp modSp add mod">
        <pc:chgData name="松河 省吾(matsukawa-shougo.yi6)" userId="d76b8180-42b9-46fa-a59b-e3978259e68a" providerId="ADAL" clId="{0D550512-0106-468D-8C41-72293AED7023}" dt="2023-08-30T05:49:14.031" v="142"/>
        <pc:sldMkLst>
          <pc:docMk/>
          <pc:sldMk cId="1551545071" sldId="307"/>
        </pc:sldMkLst>
        <pc:spChg chg="add mod">
          <ac:chgData name="松河 省吾(matsukawa-shougo.yi6)" userId="d76b8180-42b9-46fa-a59b-e3978259e68a" providerId="ADAL" clId="{0D550512-0106-468D-8C41-72293AED7023}" dt="2023-08-30T05:49:14.031" v="142"/>
          <ac:spMkLst>
            <pc:docMk/>
            <pc:sldMk cId="1551545071" sldId="307"/>
            <ac:spMk id="2" creationId="{D40C4952-AA45-F01C-EF96-021126216EDB}"/>
          </ac:spMkLst>
        </pc:spChg>
      </pc:sldChg>
      <pc:sldChg chg="addSp modSp add mod">
        <pc:chgData name="松河 省吾(matsukawa-shougo.yi6)" userId="d76b8180-42b9-46fa-a59b-e3978259e68a" providerId="ADAL" clId="{0D550512-0106-468D-8C41-72293AED7023}" dt="2023-08-30T05:48:46.380" v="106"/>
        <pc:sldMkLst>
          <pc:docMk/>
          <pc:sldMk cId="1854363104" sldId="1158"/>
        </pc:sldMkLst>
        <pc:spChg chg="add mod">
          <ac:chgData name="松河 省吾(matsukawa-shougo.yi6)" userId="d76b8180-42b9-46fa-a59b-e3978259e68a" providerId="ADAL" clId="{0D550512-0106-468D-8C41-72293AED7023}" dt="2023-08-30T05:48:46.380" v="106"/>
          <ac:spMkLst>
            <pc:docMk/>
            <pc:sldMk cId="1854363104" sldId="1158"/>
            <ac:spMk id="15" creationId="{017965FD-2F5D-6498-1264-1E1F8855EC4D}"/>
          </ac:spMkLst>
        </pc:spChg>
      </pc:sldChg>
      <pc:sldChg chg="addSp modSp add mod">
        <pc:chgData name="松河 省吾(matsukawa-shougo.yi6)" userId="d76b8180-42b9-46fa-a59b-e3978259e68a" providerId="ADAL" clId="{0D550512-0106-468D-8C41-72293AED7023}" dt="2023-08-30T05:53:01.497" v="165"/>
        <pc:sldMkLst>
          <pc:docMk/>
          <pc:sldMk cId="3207841084" sldId="1203"/>
        </pc:sldMkLst>
        <pc:spChg chg="add mod">
          <ac:chgData name="松河 省吾(matsukawa-shougo.yi6)" userId="d76b8180-42b9-46fa-a59b-e3978259e68a" providerId="ADAL" clId="{0D550512-0106-468D-8C41-72293AED7023}" dt="2023-08-30T05:53:01.497" v="165"/>
          <ac:spMkLst>
            <pc:docMk/>
            <pc:sldMk cId="3207841084" sldId="1203"/>
            <ac:spMk id="2" creationId="{B86E0D28-563D-0D60-70A0-D2EED1AE1724}"/>
          </ac:spMkLst>
        </pc:spChg>
      </pc:sldChg>
      <pc:sldChg chg="add">
        <pc:chgData name="松河 省吾(matsukawa-shougo.yi6)" userId="d76b8180-42b9-46fa-a59b-e3978259e68a" providerId="ADAL" clId="{0D550512-0106-468D-8C41-72293AED7023}" dt="2023-08-30T05:44:59.421" v="0"/>
        <pc:sldMkLst>
          <pc:docMk/>
          <pc:sldMk cId="398333768" sldId="323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04F1DE1B-CCA5-4DAE-8229-8E6E36C03C6E}" type="datetimeFigureOut">
              <a:rPr kumimoji="1" lang="ja-JP" altLang="en-US" smtClean="0"/>
              <a:t>2023/9/19</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334CD3EB-A85E-4623-BCF1-73CCFA556E9C}" type="slidenum">
              <a:rPr kumimoji="1" lang="ja-JP" altLang="en-US" smtClean="0"/>
              <a:t>‹#›</a:t>
            </a:fld>
            <a:endParaRPr kumimoji="1" lang="ja-JP" altLang="en-US"/>
          </a:p>
        </p:txBody>
      </p:sp>
    </p:spTree>
    <p:extLst>
      <p:ext uri="{BB962C8B-B14F-4D97-AF65-F5344CB8AC3E}">
        <p14:creationId xmlns:p14="http://schemas.microsoft.com/office/powerpoint/2010/main" val="41442074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18ACFA-684C-07A8-F70C-A8D83E2773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ACA0DF9-D0A1-4364-58A8-2DAD8EAC8A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ACC8987-D769-7DD1-2DEF-D15BCDD6D562}"/>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5" name="フッター プレースホルダー 4">
            <a:extLst>
              <a:ext uri="{FF2B5EF4-FFF2-40B4-BE49-F238E27FC236}">
                <a16:creationId xmlns:a16="http://schemas.microsoft.com/office/drawing/2014/main" id="{B657B430-AF42-3658-392B-62EEC364B65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871991-CAE5-D0F0-8027-7AD1349D0F59}"/>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3324492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CF09E8-EFCF-B428-3F70-41CBEB2154E9}"/>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BDDD227-9355-33EE-8005-796E2AE907C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CC730FB-8DF5-7647-3B73-546494E73AE5}"/>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5" name="フッター プレースホルダー 4">
            <a:extLst>
              <a:ext uri="{FF2B5EF4-FFF2-40B4-BE49-F238E27FC236}">
                <a16:creationId xmlns:a16="http://schemas.microsoft.com/office/drawing/2014/main" id="{2CFF6A00-C51B-0333-2EEA-8800A900128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EFA5B57-181D-957F-851B-29601F124251}"/>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2342259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3DC55A2-B63C-537E-5548-C748B21615D6}"/>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A628855-1BE9-309F-0BD9-02AEEB8F2D0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B9A26B-D832-2493-4945-3122CF76966C}"/>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5" name="フッター プレースホルダー 4">
            <a:extLst>
              <a:ext uri="{FF2B5EF4-FFF2-40B4-BE49-F238E27FC236}">
                <a16:creationId xmlns:a16="http://schemas.microsoft.com/office/drawing/2014/main" id="{74CA555F-B305-11C6-2F16-4EDC0D94D0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FF34645-5CF2-79A7-55F4-17D882EB363C}"/>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1563245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8BB26C-2FE9-A3F3-16E7-C072507F86C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3AA8551-9ACC-AFD2-9A39-0443E6F26AE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49B2A3-043A-A711-3118-DC7C624CD141}"/>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5" name="フッター プレースホルダー 4">
            <a:extLst>
              <a:ext uri="{FF2B5EF4-FFF2-40B4-BE49-F238E27FC236}">
                <a16:creationId xmlns:a16="http://schemas.microsoft.com/office/drawing/2014/main" id="{98582365-E719-CAB5-E31F-30293717918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51504DD-0D2B-0DC2-68AB-DE1214EE0CCE}"/>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3912293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181610-7B2C-1E93-B631-2CE781752E9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2581368-5AC1-D7C3-274F-2F2B97C8AA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FC8A037-B20A-4110-A822-191FF29EAB20}"/>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5" name="フッター プレースホルダー 4">
            <a:extLst>
              <a:ext uri="{FF2B5EF4-FFF2-40B4-BE49-F238E27FC236}">
                <a16:creationId xmlns:a16="http://schemas.microsoft.com/office/drawing/2014/main" id="{58FD620B-EEA6-BC08-6CD1-9D47A2039EB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3F1E61A-ECDD-9750-8EAA-15D8D95435FF}"/>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1333549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2E3EBD-3C09-D4EB-B42D-6082EFB7DDC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3BC46F7-A85B-E59D-C13A-C136A90F09D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2F77A42-C93E-A9FC-BA81-706B217DACA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92AE0E8-A923-2238-862B-209032B9245E}"/>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6" name="フッター プレースホルダー 5">
            <a:extLst>
              <a:ext uri="{FF2B5EF4-FFF2-40B4-BE49-F238E27FC236}">
                <a16:creationId xmlns:a16="http://schemas.microsoft.com/office/drawing/2014/main" id="{2444017F-2323-13B7-6034-7C83F15EC42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D51F9F5-6D28-3FA0-173E-B856FCF2CDE5}"/>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780027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090302-BB7A-230E-3299-5D9288C94E4F}"/>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067EAB5-F47B-13D8-6B16-B5312C1CE9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E2B9764-63FF-2E14-7464-DCB3A7D2D3D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89AC541-4826-026D-D97F-C0C8748EEE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5236A8A-0DC9-B1F9-80EB-EA2CC635938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8963808-49D1-43AC-121E-E0A437C2768F}"/>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8" name="フッター プレースホルダー 7">
            <a:extLst>
              <a:ext uri="{FF2B5EF4-FFF2-40B4-BE49-F238E27FC236}">
                <a16:creationId xmlns:a16="http://schemas.microsoft.com/office/drawing/2014/main" id="{610E680C-E53E-DFCB-9881-87235517E4B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9AC4991-FD95-31F9-8849-1424558A2F95}"/>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2828068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4D272C-CBEC-7490-18AF-8DA5068AB83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46B07F6-F7A0-CF3D-27F1-D24EBBFE1F66}"/>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4" name="フッター プレースホルダー 3">
            <a:extLst>
              <a:ext uri="{FF2B5EF4-FFF2-40B4-BE49-F238E27FC236}">
                <a16:creationId xmlns:a16="http://schemas.microsoft.com/office/drawing/2014/main" id="{7BAEF6C0-AA89-407A-920F-ACCE78BEE8F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D404AA4-2823-A2F1-2AE6-81FC7C04AAE0}"/>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3785726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0E22BC3-1F9B-C186-4930-FE61D820DF97}"/>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3" name="フッター プレースホルダー 2">
            <a:extLst>
              <a:ext uri="{FF2B5EF4-FFF2-40B4-BE49-F238E27FC236}">
                <a16:creationId xmlns:a16="http://schemas.microsoft.com/office/drawing/2014/main" id="{F5FCA266-1F26-BC77-928A-C966649B9ED6}"/>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18DD9C1-8DE5-32E2-E64D-C0CA4C1D8814}"/>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2650520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C2B73-1170-A4A9-C993-FB36C8BFA35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A352399-D864-5B31-135D-0F17542A18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7386AE1-8BFB-8984-DB17-F713181CC4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6CE033E-281A-27B6-C404-26E0DB06D708}"/>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6" name="フッター プレースホルダー 5">
            <a:extLst>
              <a:ext uri="{FF2B5EF4-FFF2-40B4-BE49-F238E27FC236}">
                <a16:creationId xmlns:a16="http://schemas.microsoft.com/office/drawing/2014/main" id="{2F430D90-18F5-8794-4FC7-00602D8DF65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CAECE72-4B0C-C2FA-F447-3BBA8BC83C31}"/>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3546726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31501C-F8F5-45F2-5B8C-04BAF0BF360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451E14B-155D-0511-272F-C7A8947161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23099B0-F421-DDE9-8337-9AAB924DB3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450971A-70EE-9B1B-78B7-04C55841A008}"/>
              </a:ext>
            </a:extLst>
          </p:cNvPr>
          <p:cNvSpPr>
            <a:spLocks noGrp="1"/>
          </p:cNvSpPr>
          <p:nvPr>
            <p:ph type="dt" sz="half" idx="10"/>
          </p:nvPr>
        </p:nvSpPr>
        <p:spPr/>
        <p:txBody>
          <a:bodyPr/>
          <a:lstStyle/>
          <a:p>
            <a:fld id="{CA6A970F-6349-433F-B1B4-DCFC23D2A826}" type="datetimeFigureOut">
              <a:rPr kumimoji="1" lang="ja-JP" altLang="en-US" smtClean="0"/>
              <a:t>2023/9/19</a:t>
            </a:fld>
            <a:endParaRPr kumimoji="1" lang="ja-JP" altLang="en-US"/>
          </a:p>
        </p:txBody>
      </p:sp>
      <p:sp>
        <p:nvSpPr>
          <p:cNvPr id="6" name="フッター プレースホルダー 5">
            <a:extLst>
              <a:ext uri="{FF2B5EF4-FFF2-40B4-BE49-F238E27FC236}">
                <a16:creationId xmlns:a16="http://schemas.microsoft.com/office/drawing/2014/main" id="{96E3ABC3-E6C1-C659-3D53-CA96AE0B593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64DD4CE-D513-9FCF-819F-387C4AEC6342}"/>
              </a:ext>
            </a:extLst>
          </p:cNvPr>
          <p:cNvSpPr>
            <a:spLocks noGrp="1"/>
          </p:cNvSpPr>
          <p:nvPr>
            <p:ph type="sldNum" sz="quarter" idx="12"/>
          </p:nvPr>
        </p:nvSpPr>
        <p:spPr/>
        <p:txBody>
          <a:body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982625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403DC6E-A739-2737-6163-BD9AA6F645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BDE3071-0E1C-F3AD-ED3A-AAD70F9DD9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D47BB0A-7486-6990-3B09-033D03E9FB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6A970F-6349-433F-B1B4-DCFC23D2A826}" type="datetimeFigureOut">
              <a:rPr kumimoji="1" lang="ja-JP" altLang="en-US" smtClean="0"/>
              <a:t>2023/9/19</a:t>
            </a:fld>
            <a:endParaRPr kumimoji="1" lang="ja-JP" altLang="en-US"/>
          </a:p>
        </p:txBody>
      </p:sp>
      <p:sp>
        <p:nvSpPr>
          <p:cNvPr id="5" name="フッター プレースホルダー 4">
            <a:extLst>
              <a:ext uri="{FF2B5EF4-FFF2-40B4-BE49-F238E27FC236}">
                <a16:creationId xmlns:a16="http://schemas.microsoft.com/office/drawing/2014/main" id="{BCB72E7C-A321-36EA-3750-24AC93A905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D95B316D-F91B-2A7B-93EA-EC6CD93C2F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78E33D-6780-4CC1-931A-F2389B85426A}" type="slidenum">
              <a:rPr kumimoji="1" lang="ja-JP" altLang="en-US" smtClean="0"/>
              <a:t>‹#›</a:t>
            </a:fld>
            <a:endParaRPr kumimoji="1" lang="ja-JP" altLang="en-US"/>
          </a:p>
        </p:txBody>
      </p:sp>
    </p:spTree>
    <p:extLst>
      <p:ext uri="{BB962C8B-B14F-4D97-AF65-F5344CB8AC3E}">
        <p14:creationId xmlns:p14="http://schemas.microsoft.com/office/powerpoint/2010/main" val="1932487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8118EE7B-4E8F-C8C1-794A-CE5CA08DD03B}"/>
              </a:ext>
            </a:extLst>
          </p:cNvPr>
          <p:cNvSpPr/>
          <p:nvPr/>
        </p:nvSpPr>
        <p:spPr>
          <a:xfrm>
            <a:off x="1930400" y="298027"/>
            <a:ext cx="6519333" cy="1096058"/>
          </a:xfrm>
          <a:prstGeom prst="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a:solidFill>
                  <a:schemeClr val="bg1">
                    <a:lumMod val="50000"/>
                  </a:schemeClr>
                </a:solidFill>
              </a:rPr>
              <a:t>タイトル</a:t>
            </a:r>
            <a:r>
              <a:rPr kumimoji="1" lang="ja-JP" altLang="en-US" sz="2400" dirty="0">
                <a:solidFill>
                  <a:schemeClr val="bg1">
                    <a:lumMod val="50000"/>
                  </a:schemeClr>
                </a:solidFill>
              </a:rPr>
              <a:t>：エクセルに記載の応募事例</a:t>
            </a:r>
            <a:endParaRPr kumimoji="1" lang="en-US" altLang="ja-JP" sz="2400" dirty="0">
              <a:solidFill>
                <a:schemeClr val="bg1">
                  <a:lumMod val="50000"/>
                </a:schemeClr>
              </a:solidFill>
            </a:endParaRPr>
          </a:p>
          <a:p>
            <a:r>
              <a:rPr kumimoji="1" lang="ja-JP" altLang="en-US" sz="2400" dirty="0">
                <a:solidFill>
                  <a:schemeClr val="bg1">
                    <a:lumMod val="50000"/>
                  </a:schemeClr>
                </a:solidFill>
              </a:rPr>
              <a:t>タイトル（</a:t>
            </a:r>
            <a:r>
              <a:rPr lang="en-US" altLang="ja-JP" sz="2400" dirty="0">
                <a:solidFill>
                  <a:schemeClr val="bg1">
                    <a:lumMod val="50000"/>
                  </a:schemeClr>
                </a:solidFill>
              </a:rPr>
              <a:t>40</a:t>
            </a:r>
            <a:r>
              <a:rPr lang="ja-JP" altLang="en-US" sz="2400" dirty="0">
                <a:solidFill>
                  <a:schemeClr val="bg1">
                    <a:lumMod val="50000"/>
                  </a:schemeClr>
                </a:solidFill>
              </a:rPr>
              <a:t>字以内）をご記載ください</a:t>
            </a:r>
            <a:endParaRPr lang="en-US" altLang="ja-JP" sz="2400" dirty="0">
              <a:solidFill>
                <a:schemeClr val="bg1">
                  <a:lumMod val="50000"/>
                </a:schemeClr>
              </a:solidFill>
            </a:endParaRPr>
          </a:p>
          <a:p>
            <a:r>
              <a:rPr kumimoji="1" lang="ja-JP" altLang="en-US" sz="2400" dirty="0">
                <a:solidFill>
                  <a:schemeClr val="bg1">
                    <a:lumMod val="50000"/>
                  </a:schemeClr>
                </a:solidFill>
              </a:rPr>
              <a:t>（例）〇〇監修、オリジナル腰痛予防体操</a:t>
            </a:r>
            <a:endParaRPr kumimoji="1" lang="ja-JP" altLang="en-US" sz="2400" strike="sngStrike" dirty="0">
              <a:solidFill>
                <a:srgbClr val="00B0F0"/>
              </a:solidFill>
            </a:endParaRPr>
          </a:p>
        </p:txBody>
      </p:sp>
      <p:sp>
        <p:nvSpPr>
          <p:cNvPr id="6" name="正方形/長方形 5">
            <a:extLst>
              <a:ext uri="{FF2B5EF4-FFF2-40B4-BE49-F238E27FC236}">
                <a16:creationId xmlns:a16="http://schemas.microsoft.com/office/drawing/2014/main" id="{09828238-C931-8226-0132-23877D1E652C}"/>
              </a:ext>
            </a:extLst>
          </p:cNvPr>
          <p:cNvSpPr/>
          <p:nvPr/>
        </p:nvSpPr>
        <p:spPr>
          <a:xfrm>
            <a:off x="340468" y="1504834"/>
            <a:ext cx="11511064" cy="5117179"/>
          </a:xfrm>
          <a:prstGeom prst="rect">
            <a:avLst/>
          </a:prstGeom>
          <a:solidFill>
            <a:schemeClr val="bg2"/>
          </a:solid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600" dirty="0">
                <a:solidFill>
                  <a:schemeClr val="bg1">
                    <a:lumMod val="50000"/>
                  </a:schemeClr>
                </a:solidFill>
              </a:rPr>
              <a:t>＜応募事例資料作成要件＞</a:t>
            </a:r>
            <a:endParaRPr kumimoji="1" lang="en-US" altLang="ja-JP" sz="1600" dirty="0">
              <a:solidFill>
                <a:schemeClr val="bg1">
                  <a:lumMod val="50000"/>
                </a:schemeClr>
              </a:solidFill>
            </a:endParaRPr>
          </a:p>
          <a:p>
            <a:endParaRPr kumimoji="1" lang="en-US" altLang="ja-JP" sz="1600" dirty="0">
              <a:solidFill>
                <a:schemeClr val="bg1">
                  <a:lumMod val="50000"/>
                </a:schemeClr>
              </a:solidFill>
            </a:endParaRPr>
          </a:p>
          <a:p>
            <a:r>
              <a:rPr lang="ja-JP" altLang="en-US" b="1" dirty="0">
                <a:solidFill>
                  <a:schemeClr val="bg1">
                    <a:lumMod val="50000"/>
                  </a:schemeClr>
                </a:solidFill>
              </a:rPr>
              <a:t>１．</a:t>
            </a:r>
            <a:r>
              <a:rPr kumimoji="1" lang="ja-JP" altLang="en-US" b="1" dirty="0">
                <a:solidFill>
                  <a:schemeClr val="bg1">
                    <a:lumMod val="50000"/>
                  </a:schemeClr>
                </a:solidFill>
              </a:rPr>
              <a:t>応募事例の詳細を</a:t>
            </a:r>
            <a:r>
              <a:rPr kumimoji="1" lang="ja-JP" altLang="en-US" b="1" dirty="0">
                <a:solidFill>
                  <a:srgbClr val="FF0000"/>
                </a:solidFill>
              </a:rPr>
              <a:t>文章</a:t>
            </a:r>
            <a:r>
              <a:rPr kumimoji="1" lang="ja-JP" altLang="en-US" b="1" dirty="0">
                <a:solidFill>
                  <a:schemeClr val="bg1">
                    <a:lumMod val="50000"/>
                  </a:schemeClr>
                </a:solidFill>
              </a:rPr>
              <a:t>でご記載ください。</a:t>
            </a:r>
            <a:endParaRPr lang="en-US" altLang="ja-JP" sz="1600" dirty="0">
              <a:solidFill>
                <a:schemeClr val="bg1">
                  <a:lumMod val="50000"/>
                </a:schemeClr>
              </a:solidFill>
            </a:endParaRPr>
          </a:p>
          <a:p>
            <a:endParaRPr lang="en-US" altLang="ja-JP" sz="1600" dirty="0">
              <a:solidFill>
                <a:schemeClr val="bg1">
                  <a:lumMod val="50000"/>
                </a:schemeClr>
              </a:solidFill>
            </a:endParaRPr>
          </a:p>
          <a:p>
            <a:r>
              <a:rPr lang="ja-JP" altLang="en-US" sz="1600" dirty="0">
                <a:solidFill>
                  <a:schemeClr val="bg1">
                    <a:lumMod val="50000"/>
                  </a:schemeClr>
                </a:solidFill>
              </a:rPr>
              <a:t>取組の内容や課題発見のきっかけ（背景）やアピールしたい点（どのような効果があったか等）、意識した点等について</a:t>
            </a:r>
            <a:endParaRPr lang="en-US" altLang="ja-JP" sz="1600" strike="sngStrike" dirty="0">
              <a:solidFill>
                <a:schemeClr val="bg1">
                  <a:lumMod val="50000"/>
                </a:schemeClr>
              </a:solidFill>
            </a:endParaRPr>
          </a:p>
          <a:p>
            <a:r>
              <a:rPr lang="ja-JP" altLang="en-US" sz="1600" dirty="0">
                <a:solidFill>
                  <a:schemeClr val="bg1">
                    <a:lumMod val="50000"/>
                  </a:schemeClr>
                </a:solidFill>
              </a:rPr>
              <a:t>あればご記載ください。</a:t>
            </a:r>
            <a:endParaRPr lang="en-US" altLang="ja-JP" sz="1600" dirty="0">
              <a:solidFill>
                <a:schemeClr val="bg1">
                  <a:lumMod val="50000"/>
                </a:schemeClr>
              </a:solidFill>
            </a:endParaRPr>
          </a:p>
          <a:p>
            <a:endParaRPr lang="en-US" altLang="ja-JP" sz="1600" dirty="0">
              <a:solidFill>
                <a:schemeClr val="bg1">
                  <a:lumMod val="50000"/>
                </a:schemeClr>
              </a:solidFill>
            </a:endParaRPr>
          </a:p>
          <a:p>
            <a:r>
              <a:rPr kumimoji="1" lang="ja-JP" altLang="en-US" b="1" dirty="0">
                <a:solidFill>
                  <a:schemeClr val="bg1">
                    <a:lumMod val="50000"/>
                  </a:schemeClr>
                </a:solidFill>
              </a:rPr>
              <a:t>２．応募事例に関する</a:t>
            </a:r>
            <a:r>
              <a:rPr kumimoji="1" lang="ja-JP" altLang="en-US" b="1" dirty="0">
                <a:solidFill>
                  <a:srgbClr val="FF0000"/>
                </a:solidFill>
              </a:rPr>
              <a:t>イラストや写真</a:t>
            </a:r>
            <a:r>
              <a:rPr kumimoji="1" lang="ja-JP" altLang="en-US" b="1" dirty="0">
                <a:solidFill>
                  <a:schemeClr val="bg1">
                    <a:lumMod val="50000"/>
                  </a:schemeClr>
                </a:solidFill>
              </a:rPr>
              <a:t>を掲載ください。</a:t>
            </a:r>
            <a:endParaRPr kumimoji="1" lang="en-US" altLang="ja-JP" b="1" dirty="0">
              <a:solidFill>
                <a:schemeClr val="bg1">
                  <a:lumMod val="50000"/>
                </a:schemeClr>
              </a:solidFill>
            </a:endParaRPr>
          </a:p>
          <a:p>
            <a:endParaRPr lang="en-US" altLang="ja-JP" sz="1600" dirty="0">
              <a:solidFill>
                <a:schemeClr val="bg1">
                  <a:lumMod val="50000"/>
                </a:schemeClr>
              </a:solidFill>
            </a:endParaRPr>
          </a:p>
          <a:p>
            <a:r>
              <a:rPr lang="ja-JP" altLang="en-US" sz="1600" dirty="0">
                <a:solidFill>
                  <a:schemeClr val="bg1">
                    <a:lumMod val="50000"/>
                  </a:schemeClr>
                </a:solidFill>
              </a:rPr>
              <a:t>イラスト・写真を含めファイル全体の容量は５</a:t>
            </a:r>
            <a:r>
              <a:rPr lang="en-US" altLang="ja-JP" sz="1600" dirty="0">
                <a:solidFill>
                  <a:schemeClr val="bg1">
                    <a:lumMod val="50000"/>
                  </a:schemeClr>
                </a:solidFill>
              </a:rPr>
              <a:t>MB</a:t>
            </a:r>
            <a:r>
              <a:rPr lang="ja-JP" altLang="en-US" sz="1600" dirty="0">
                <a:solidFill>
                  <a:schemeClr val="bg1">
                    <a:lumMod val="50000"/>
                  </a:schemeClr>
                </a:solidFill>
              </a:rPr>
              <a:t>以内となるようご調整ください。</a:t>
            </a:r>
            <a:endParaRPr lang="en-US" altLang="ja-JP" sz="1600" dirty="0">
              <a:solidFill>
                <a:schemeClr val="bg1">
                  <a:lumMod val="50000"/>
                </a:schemeClr>
              </a:solidFill>
            </a:endParaRPr>
          </a:p>
          <a:p>
            <a:endParaRPr kumimoji="1" lang="en-US" altLang="ja-JP" sz="1600" dirty="0">
              <a:solidFill>
                <a:schemeClr val="bg1">
                  <a:lumMod val="50000"/>
                </a:schemeClr>
              </a:solidFill>
            </a:endParaRPr>
          </a:p>
          <a:p>
            <a:endParaRPr lang="en-US" altLang="ja-JP" sz="1600" dirty="0">
              <a:solidFill>
                <a:schemeClr val="bg1">
                  <a:lumMod val="50000"/>
                </a:schemeClr>
              </a:solidFill>
            </a:endParaRPr>
          </a:p>
          <a:p>
            <a:r>
              <a:rPr lang="ja-JP" altLang="en-US" sz="1600" dirty="0">
                <a:solidFill>
                  <a:schemeClr val="bg1">
                    <a:lumMod val="50000"/>
                  </a:schemeClr>
                </a:solidFill>
              </a:rPr>
              <a:t>◎文字数やイラスト・写真の枚数については、</a:t>
            </a:r>
            <a:r>
              <a:rPr lang="en-US" altLang="ja-JP" sz="1600" dirty="0">
                <a:solidFill>
                  <a:schemeClr val="bg1">
                    <a:lumMod val="50000"/>
                  </a:schemeClr>
                </a:solidFill>
              </a:rPr>
              <a:t>1</a:t>
            </a:r>
            <a:r>
              <a:rPr lang="ja-JP" altLang="en-US" sz="1600" dirty="0">
                <a:solidFill>
                  <a:schemeClr val="bg1">
                    <a:lumMod val="50000"/>
                  </a:schemeClr>
                </a:solidFill>
              </a:rPr>
              <a:t>ページに収まる分量であれば制限はありません。</a:t>
            </a:r>
            <a:endParaRPr lang="en-US" altLang="ja-JP" sz="1600" dirty="0">
              <a:solidFill>
                <a:schemeClr val="bg1">
                  <a:lumMod val="50000"/>
                </a:schemeClr>
              </a:solidFill>
            </a:endParaRPr>
          </a:p>
          <a:p>
            <a:r>
              <a:rPr lang="ja-JP" altLang="en-US" sz="1600" dirty="0">
                <a:solidFill>
                  <a:schemeClr val="bg1">
                    <a:lumMod val="50000"/>
                  </a:schemeClr>
                </a:solidFill>
              </a:rPr>
              <a:t>◎</a:t>
            </a:r>
            <a:r>
              <a:rPr lang="en-US" altLang="ja-JP" sz="1600" dirty="0">
                <a:solidFill>
                  <a:schemeClr val="bg1">
                    <a:lumMod val="50000"/>
                  </a:schemeClr>
                </a:solidFill>
              </a:rPr>
              <a:t>1</a:t>
            </a:r>
            <a:r>
              <a:rPr lang="ja-JP" altLang="en-US" sz="1600" dirty="0">
                <a:solidFill>
                  <a:schemeClr val="bg1">
                    <a:lumMod val="50000"/>
                  </a:schemeClr>
                </a:solidFill>
              </a:rPr>
              <a:t>応募事例に対し、</a:t>
            </a:r>
            <a:r>
              <a:rPr lang="en-US" altLang="ja-JP" sz="1600" dirty="0">
                <a:solidFill>
                  <a:schemeClr val="bg1">
                    <a:lumMod val="50000"/>
                  </a:schemeClr>
                </a:solidFill>
              </a:rPr>
              <a:t>1</a:t>
            </a:r>
            <a:r>
              <a:rPr lang="ja-JP" altLang="en-US" sz="1600" dirty="0">
                <a:solidFill>
                  <a:schemeClr val="bg1">
                    <a:lumMod val="50000"/>
                  </a:schemeClr>
                </a:solidFill>
              </a:rPr>
              <a:t>ページ作成をお願いいたします。</a:t>
            </a:r>
            <a:endParaRPr lang="en-US" altLang="ja-JP" sz="1600" dirty="0">
              <a:solidFill>
                <a:schemeClr val="bg1">
                  <a:lumMod val="50000"/>
                </a:schemeClr>
              </a:solidFill>
            </a:endParaRPr>
          </a:p>
          <a:p>
            <a:r>
              <a:rPr lang="ja-JP" altLang="en-US" sz="1600" dirty="0">
                <a:solidFill>
                  <a:schemeClr val="bg1">
                    <a:lumMod val="50000"/>
                  </a:schemeClr>
                </a:solidFill>
              </a:rPr>
              <a:t>◎文章とイラスト、写真の配置について指定はありません。ご自由にレイアウトいただいて差し支えありません。</a:t>
            </a:r>
            <a:endParaRPr lang="en-US" altLang="ja-JP" sz="1600" dirty="0">
              <a:solidFill>
                <a:schemeClr val="bg1">
                  <a:lumMod val="50000"/>
                </a:schemeClr>
              </a:solidFill>
            </a:endParaRPr>
          </a:p>
          <a:p>
            <a:endParaRPr lang="en-US" altLang="ja-JP" sz="1600" dirty="0">
              <a:solidFill>
                <a:schemeClr val="bg1">
                  <a:lumMod val="50000"/>
                </a:schemeClr>
              </a:solidFill>
            </a:endParaRPr>
          </a:p>
          <a:p>
            <a:endParaRPr lang="en-US" altLang="ja-JP" sz="1600" dirty="0">
              <a:solidFill>
                <a:schemeClr val="bg1">
                  <a:lumMod val="50000"/>
                </a:schemeClr>
              </a:solidFill>
            </a:endParaRPr>
          </a:p>
          <a:p>
            <a:r>
              <a:rPr kumimoji="1" lang="ja-JP" altLang="en-US" sz="1600" dirty="0">
                <a:solidFill>
                  <a:srgbClr val="FF0000"/>
                </a:solidFill>
              </a:rPr>
              <a:t>注）アワードにご応募いただいた事例は、後日事例集として編さんし、公表させていただきます（編さんするに当たり、</a:t>
            </a:r>
            <a:endParaRPr kumimoji="1" lang="en-US" altLang="ja-JP" sz="1600" dirty="0">
              <a:solidFill>
                <a:srgbClr val="FF0000"/>
              </a:solidFill>
            </a:endParaRPr>
          </a:p>
          <a:p>
            <a:r>
              <a:rPr kumimoji="1" lang="ja-JP" altLang="en-US" sz="1600" dirty="0">
                <a:solidFill>
                  <a:srgbClr val="FF0000"/>
                </a:solidFill>
              </a:rPr>
              <a:t>事務局で体裁等を整えさせていただく場合がございます　</a:t>
            </a:r>
            <a:r>
              <a:rPr kumimoji="1" lang="en-US" altLang="ja-JP" sz="1600" dirty="0">
                <a:solidFill>
                  <a:srgbClr val="FF0000"/>
                </a:solidFill>
              </a:rPr>
              <a:t>※</a:t>
            </a:r>
            <a:r>
              <a:rPr kumimoji="1" lang="ja-JP" altLang="en-US" sz="1600" dirty="0">
                <a:solidFill>
                  <a:srgbClr val="FF0000"/>
                </a:solidFill>
              </a:rPr>
              <a:t>内容は変更しません。）</a:t>
            </a:r>
          </a:p>
          <a:p>
            <a:endParaRPr lang="en-US" altLang="ja-JP" sz="1600" dirty="0">
              <a:solidFill>
                <a:schemeClr val="bg1">
                  <a:lumMod val="50000"/>
                </a:schemeClr>
              </a:solidFill>
            </a:endParaRPr>
          </a:p>
          <a:p>
            <a:endParaRPr kumimoji="1" lang="en-US" altLang="ja-JP" sz="1600" dirty="0">
              <a:solidFill>
                <a:schemeClr val="bg1">
                  <a:lumMod val="50000"/>
                </a:schemeClr>
              </a:solidFill>
            </a:endParaRPr>
          </a:p>
          <a:p>
            <a:endParaRPr lang="en-US" altLang="ja-JP" sz="1600" dirty="0">
              <a:solidFill>
                <a:schemeClr val="bg1">
                  <a:lumMod val="50000"/>
                </a:schemeClr>
              </a:solidFill>
            </a:endParaRPr>
          </a:p>
        </p:txBody>
      </p:sp>
      <p:sp>
        <p:nvSpPr>
          <p:cNvPr id="8" name="四角形: 角を丸くする 7">
            <a:extLst>
              <a:ext uri="{FF2B5EF4-FFF2-40B4-BE49-F238E27FC236}">
                <a16:creationId xmlns:a16="http://schemas.microsoft.com/office/drawing/2014/main" id="{36E6F965-C1C5-EA45-54DF-AE40B6011E0F}"/>
              </a:ext>
            </a:extLst>
          </p:cNvPr>
          <p:cNvSpPr/>
          <p:nvPr/>
        </p:nvSpPr>
        <p:spPr>
          <a:xfrm>
            <a:off x="278139" y="298027"/>
            <a:ext cx="1499861" cy="10374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bg2">
                    <a:lumMod val="10000"/>
                  </a:schemeClr>
                </a:solidFill>
              </a:rPr>
              <a:t>事業者ロゴ</a:t>
            </a:r>
            <a:endParaRPr kumimoji="1" lang="en-US" altLang="ja-JP" sz="1400" dirty="0">
              <a:solidFill>
                <a:schemeClr val="bg2">
                  <a:lumMod val="10000"/>
                </a:schemeClr>
              </a:solidFill>
            </a:endParaRPr>
          </a:p>
        </p:txBody>
      </p:sp>
      <p:sp>
        <p:nvSpPr>
          <p:cNvPr id="2" name="四角形: 角を丸くする 1">
            <a:extLst>
              <a:ext uri="{FF2B5EF4-FFF2-40B4-BE49-F238E27FC236}">
                <a16:creationId xmlns:a16="http://schemas.microsoft.com/office/drawing/2014/main" id="{8D73700B-4922-0032-BF97-A710C66BE16A}"/>
              </a:ext>
            </a:extLst>
          </p:cNvPr>
          <p:cNvSpPr/>
          <p:nvPr/>
        </p:nvSpPr>
        <p:spPr>
          <a:xfrm>
            <a:off x="8602133" y="239443"/>
            <a:ext cx="3249399" cy="109605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bg2">
                    <a:lumMod val="10000"/>
                  </a:schemeClr>
                </a:solidFill>
                <a:latin typeface="+mn-ea"/>
              </a:rPr>
              <a:t>事業者名：</a:t>
            </a:r>
            <a:endParaRPr kumimoji="1" lang="en-US" altLang="ja-JP" sz="1400" dirty="0">
              <a:solidFill>
                <a:schemeClr val="bg2">
                  <a:lumMod val="10000"/>
                </a:schemeClr>
              </a:solidFill>
              <a:latin typeface="+mn-ea"/>
            </a:endParaRPr>
          </a:p>
          <a:p>
            <a:r>
              <a:rPr lang="ja-JP" altLang="en-US" sz="1400" dirty="0">
                <a:solidFill>
                  <a:schemeClr val="bg2">
                    <a:lumMod val="10000"/>
                  </a:schemeClr>
                </a:solidFill>
                <a:latin typeface="+mn-ea"/>
                <a:cs typeface="Poppins"/>
              </a:rPr>
              <a:t>業界・業種：</a:t>
            </a:r>
            <a:endParaRPr lang="en-US" altLang="ja-JP" sz="1400" dirty="0">
              <a:solidFill>
                <a:schemeClr val="bg2">
                  <a:lumMod val="10000"/>
                </a:schemeClr>
              </a:solidFill>
              <a:latin typeface="+mn-ea"/>
              <a:cs typeface="Poppins"/>
            </a:endParaRPr>
          </a:p>
          <a:p>
            <a:r>
              <a:rPr lang="ja-JP" altLang="en-US" sz="1400" dirty="0">
                <a:solidFill>
                  <a:schemeClr val="bg2">
                    <a:lumMod val="10000"/>
                  </a:schemeClr>
                </a:solidFill>
                <a:latin typeface="+mn-ea"/>
                <a:cs typeface="Poppins"/>
              </a:rPr>
              <a:t>従業員規模：</a:t>
            </a:r>
            <a:endParaRPr lang="en-US" altLang="ja-JP" sz="1400" dirty="0">
              <a:solidFill>
                <a:schemeClr val="bg2">
                  <a:lumMod val="10000"/>
                </a:schemeClr>
              </a:solidFill>
              <a:latin typeface="+mn-ea"/>
              <a:cs typeface="Poppins"/>
            </a:endParaRPr>
          </a:p>
          <a:p>
            <a:r>
              <a:rPr lang="ja-JP" altLang="en-US" sz="1400" dirty="0">
                <a:solidFill>
                  <a:schemeClr val="bg2">
                    <a:lumMod val="10000"/>
                  </a:schemeClr>
                </a:solidFill>
                <a:latin typeface="+mn-ea"/>
                <a:cs typeface="Poppins"/>
              </a:rPr>
              <a:t>地域：</a:t>
            </a:r>
            <a:endParaRPr kumimoji="1" lang="ja-JP" altLang="en-US" sz="1400" dirty="0">
              <a:solidFill>
                <a:schemeClr val="bg2">
                  <a:lumMod val="10000"/>
                </a:schemeClr>
              </a:solidFill>
              <a:latin typeface="+mn-ea"/>
            </a:endParaRPr>
          </a:p>
        </p:txBody>
      </p:sp>
    </p:spTree>
    <p:extLst>
      <p:ext uri="{BB962C8B-B14F-4D97-AF65-F5344CB8AC3E}">
        <p14:creationId xmlns:p14="http://schemas.microsoft.com/office/powerpoint/2010/main" val="1530451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8118EE7B-4E8F-C8C1-794A-CE5CA08DD03B}"/>
              </a:ext>
            </a:extLst>
          </p:cNvPr>
          <p:cNvSpPr/>
          <p:nvPr/>
        </p:nvSpPr>
        <p:spPr>
          <a:xfrm>
            <a:off x="1767745" y="638121"/>
            <a:ext cx="6682079" cy="700391"/>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mn-ea"/>
                <a:cs typeface="+mn-cs"/>
              </a:rPr>
              <a:t>ペガサス１００人１００回　</a:t>
            </a:r>
            <a:endParaRPr kumimoji="1" lang="en-US" altLang="ja-JP" sz="3200" b="1" i="0" u="none" strike="noStrike" kern="1200" cap="none" spc="0" normalizeH="0" baseline="0" noProof="0" dirty="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mn-ea"/>
                <a:cs typeface="+mn-cs"/>
              </a:rPr>
              <a:t>起立着座訓練の実施！！</a:t>
            </a:r>
          </a:p>
        </p:txBody>
      </p:sp>
      <p:sp>
        <p:nvSpPr>
          <p:cNvPr id="6" name="正方形/長方形 5">
            <a:extLst>
              <a:ext uri="{FF2B5EF4-FFF2-40B4-BE49-F238E27FC236}">
                <a16:creationId xmlns:a16="http://schemas.microsoft.com/office/drawing/2014/main" id="{09828238-C931-8226-0132-23877D1E652C}"/>
              </a:ext>
            </a:extLst>
          </p:cNvPr>
          <p:cNvSpPr/>
          <p:nvPr/>
        </p:nvSpPr>
        <p:spPr>
          <a:xfrm>
            <a:off x="340468" y="2007798"/>
            <a:ext cx="11628064" cy="494381"/>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n-ea"/>
                <a:cs typeface="+mn-cs"/>
              </a:rPr>
              <a:t>2021</a:t>
            </a:r>
            <a:r>
              <a:rPr kumimoji="1" lang="ja-JP" altLang="en-US" sz="1400" b="0" i="0" u="none" strike="noStrike" kern="1200" cap="none" spc="0" normalizeH="0" baseline="0" noProof="0" dirty="0">
                <a:ln>
                  <a:noFill/>
                </a:ln>
                <a:solidFill>
                  <a:prstClr val="black"/>
                </a:solidFill>
                <a:effectLst/>
                <a:uLnTx/>
                <a:uFillTx/>
                <a:latin typeface="+mn-ea"/>
                <a:cs typeface="+mn-cs"/>
              </a:rPr>
              <a:t>年</a:t>
            </a:r>
            <a:r>
              <a:rPr kumimoji="1" lang="en-US" altLang="ja-JP" sz="1400" b="0" i="0" u="none" strike="noStrike" kern="1200" cap="none" spc="0" normalizeH="0" baseline="0" noProof="0" dirty="0">
                <a:ln>
                  <a:noFill/>
                </a:ln>
                <a:solidFill>
                  <a:prstClr val="black"/>
                </a:solidFill>
                <a:effectLst/>
                <a:uLnTx/>
                <a:uFillTx/>
                <a:latin typeface="+mn-ea"/>
                <a:cs typeface="+mn-cs"/>
              </a:rPr>
              <a:t>7</a:t>
            </a:r>
            <a:r>
              <a:rPr kumimoji="1" lang="ja-JP" altLang="en-US" sz="1400" b="0" i="0" u="none" strike="noStrike" kern="1200" cap="none" spc="0" normalizeH="0" baseline="0" noProof="0" dirty="0">
                <a:ln>
                  <a:noFill/>
                </a:ln>
                <a:solidFill>
                  <a:prstClr val="black"/>
                </a:solidFill>
                <a:effectLst/>
                <a:uLnTx/>
                <a:uFillTx/>
                <a:latin typeface="+mn-ea"/>
                <a:cs typeface="+mn-cs"/>
              </a:rPr>
              <a:t>月～</a:t>
            </a:r>
            <a:r>
              <a:rPr kumimoji="1" lang="en-US" altLang="ja-JP" sz="1400" b="0" i="0" u="none" strike="noStrike" kern="1200" cap="none" spc="0" normalizeH="0" baseline="0" noProof="0" dirty="0">
                <a:ln>
                  <a:noFill/>
                </a:ln>
                <a:solidFill>
                  <a:prstClr val="black"/>
                </a:solidFill>
                <a:effectLst/>
                <a:uLnTx/>
                <a:uFillTx/>
                <a:latin typeface="+mn-ea"/>
                <a:cs typeface="+mn-cs"/>
              </a:rPr>
              <a:t>9</a:t>
            </a:r>
            <a:r>
              <a:rPr kumimoji="1" lang="ja-JP" altLang="en-US" sz="1400" b="0" i="0" u="none" strike="noStrike" kern="1200" cap="none" spc="0" normalizeH="0" baseline="0" noProof="0" dirty="0">
                <a:ln>
                  <a:noFill/>
                </a:ln>
                <a:solidFill>
                  <a:prstClr val="black"/>
                </a:solidFill>
                <a:effectLst/>
                <a:uLnTx/>
                <a:uFillTx/>
                <a:latin typeface="+mn-ea"/>
                <a:cs typeface="+mn-cs"/>
              </a:rPr>
              <a:t>月の期間において、転倒災害が</a:t>
            </a:r>
            <a:r>
              <a:rPr kumimoji="1" lang="en-US" altLang="ja-JP" sz="1400" b="0" i="0" u="none" strike="noStrike" kern="1200" cap="none" spc="0" normalizeH="0" baseline="0" noProof="0" dirty="0">
                <a:ln>
                  <a:noFill/>
                </a:ln>
                <a:solidFill>
                  <a:prstClr val="black"/>
                </a:solidFill>
                <a:effectLst/>
                <a:uLnTx/>
                <a:uFillTx/>
                <a:latin typeface="+mn-ea"/>
                <a:cs typeface="+mn-cs"/>
              </a:rPr>
              <a:t>2</a:t>
            </a:r>
            <a:r>
              <a:rPr kumimoji="1" lang="ja-JP" altLang="en-US" sz="1400" b="0" i="0" u="none" strike="noStrike" kern="1200" cap="none" spc="0" normalizeH="0" baseline="0" noProof="0" dirty="0">
                <a:ln>
                  <a:noFill/>
                </a:ln>
                <a:solidFill>
                  <a:prstClr val="black"/>
                </a:solidFill>
                <a:effectLst/>
                <a:uLnTx/>
                <a:uFillTx/>
                <a:latin typeface="+mn-ea"/>
                <a:cs typeface="+mn-cs"/>
              </a:rPr>
              <a:t>件発生しており、転倒災害を減らすための会議を実施。</a:t>
            </a: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sp>
        <p:nvSpPr>
          <p:cNvPr id="12" name="正方形/長方形 11">
            <a:extLst>
              <a:ext uri="{FF2B5EF4-FFF2-40B4-BE49-F238E27FC236}">
                <a16:creationId xmlns:a16="http://schemas.microsoft.com/office/drawing/2014/main" id="{4B949F4D-4A0D-B9B2-BE33-AE0BF9C46D20}"/>
              </a:ext>
            </a:extLst>
          </p:cNvPr>
          <p:cNvSpPr/>
          <p:nvPr/>
        </p:nvSpPr>
        <p:spPr>
          <a:xfrm>
            <a:off x="-1" y="-1625"/>
            <a:ext cx="5334001" cy="410188"/>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b="1" dirty="0">
                <a:solidFill>
                  <a:srgbClr val="FF0000"/>
                </a:solidFill>
              </a:rPr>
              <a:t>【</a:t>
            </a:r>
            <a:r>
              <a:rPr lang="ja-JP" altLang="en-US" sz="1600" b="1" dirty="0">
                <a:solidFill>
                  <a:srgbClr val="FF0000"/>
                </a:solidFill>
              </a:rPr>
              <a:t>資料作成例：転倒災害防止部門</a:t>
            </a:r>
            <a:r>
              <a:rPr lang="en-US" altLang="ja-JP" sz="1600" b="1" dirty="0">
                <a:solidFill>
                  <a:srgbClr val="FF0000"/>
                </a:solidFill>
              </a:rPr>
              <a:t>】</a:t>
            </a:r>
            <a:endParaRPr kumimoji="1" lang="ja-JP" altLang="en-US" sz="1600" b="1" dirty="0">
              <a:solidFill>
                <a:srgbClr val="FF0000"/>
              </a:solidFill>
            </a:endParaRPr>
          </a:p>
        </p:txBody>
      </p:sp>
      <p:sp>
        <p:nvSpPr>
          <p:cNvPr id="3" name="四角形: 角を丸くする 2">
            <a:extLst>
              <a:ext uri="{FF2B5EF4-FFF2-40B4-BE49-F238E27FC236}">
                <a16:creationId xmlns:a16="http://schemas.microsoft.com/office/drawing/2014/main" id="{813333D2-DACD-0AF9-8935-BFF532419D67}"/>
              </a:ext>
            </a:extLst>
          </p:cNvPr>
          <p:cNvSpPr/>
          <p:nvPr/>
        </p:nvSpPr>
        <p:spPr>
          <a:xfrm>
            <a:off x="340468" y="1587560"/>
            <a:ext cx="22503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bg1"/>
                </a:solidFill>
              </a:rPr>
              <a:t>背景（課題・ニーズ）</a:t>
            </a:r>
            <a:endParaRPr kumimoji="1" lang="ja-JP" altLang="en-US" sz="1400" b="1" dirty="0">
              <a:solidFill>
                <a:schemeClr val="bg1"/>
              </a:solidFill>
            </a:endParaRPr>
          </a:p>
        </p:txBody>
      </p:sp>
      <p:sp>
        <p:nvSpPr>
          <p:cNvPr id="9" name="正方形/長方形 8">
            <a:extLst>
              <a:ext uri="{FF2B5EF4-FFF2-40B4-BE49-F238E27FC236}">
                <a16:creationId xmlns:a16="http://schemas.microsoft.com/office/drawing/2014/main" id="{341AA0E4-A414-B32F-BACB-9704B938D034}"/>
              </a:ext>
            </a:extLst>
          </p:cNvPr>
          <p:cNvSpPr/>
          <p:nvPr/>
        </p:nvSpPr>
        <p:spPr>
          <a:xfrm>
            <a:off x="340468" y="7399467"/>
            <a:ext cx="4993531" cy="987672"/>
          </a:xfrm>
          <a:prstGeom prst="rect">
            <a:avLst/>
          </a:prstGeom>
          <a:no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8"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HGS創英角ﾎﾟｯﾌﾟ体" panose="040B0A00000000000000" pitchFamily="50" charset="-128"/>
              <a:ea typeface="HGS創英角ﾎﾟｯﾌﾟ体" panose="040B0A00000000000000" pitchFamily="50" charset="-128"/>
              <a:cs typeface="+mn-cs"/>
            </a:endParaRPr>
          </a:p>
        </p:txBody>
      </p:sp>
      <p:sp>
        <p:nvSpPr>
          <p:cNvPr id="8" name="四角形: 角を丸くする 2">
            <a:extLst>
              <a:ext uri="{FF2B5EF4-FFF2-40B4-BE49-F238E27FC236}">
                <a16:creationId xmlns:a16="http://schemas.microsoft.com/office/drawing/2014/main" id="{FFA1F9D3-D421-A3C9-E02E-5229B0C2FF23}"/>
              </a:ext>
            </a:extLst>
          </p:cNvPr>
          <p:cNvSpPr/>
          <p:nvPr/>
        </p:nvSpPr>
        <p:spPr>
          <a:xfrm>
            <a:off x="340468" y="5490509"/>
            <a:ext cx="1686128"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やってみての効果</a:t>
            </a:r>
          </a:p>
        </p:txBody>
      </p:sp>
      <p:sp>
        <p:nvSpPr>
          <p:cNvPr id="10" name="正方形/長方形 9">
            <a:extLst>
              <a:ext uri="{FF2B5EF4-FFF2-40B4-BE49-F238E27FC236}">
                <a16:creationId xmlns:a16="http://schemas.microsoft.com/office/drawing/2014/main" id="{7A24C41F-CF47-A30C-2DB1-294035F70E16}"/>
              </a:ext>
            </a:extLst>
          </p:cNvPr>
          <p:cNvSpPr/>
          <p:nvPr/>
        </p:nvSpPr>
        <p:spPr>
          <a:xfrm>
            <a:off x="340468" y="5907932"/>
            <a:ext cx="5404250" cy="885118"/>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8"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mn-ea"/>
                <a:cs typeface="+mn-cs"/>
              </a:rPr>
              <a:t>2022</a:t>
            </a:r>
            <a:r>
              <a:rPr kumimoji="1" lang="ja-JP" altLang="en-US" sz="1100" b="0" i="0" u="none" strike="noStrike" kern="1200" cap="none" spc="0" normalizeH="0" baseline="0" noProof="0" dirty="0">
                <a:ln>
                  <a:noFill/>
                </a:ln>
                <a:solidFill>
                  <a:prstClr val="black"/>
                </a:solidFill>
                <a:effectLst/>
                <a:uLnTx/>
                <a:uFillTx/>
                <a:latin typeface="+mn-ea"/>
                <a:cs typeface="+mn-cs"/>
              </a:rPr>
              <a:t>年</a:t>
            </a:r>
            <a:r>
              <a:rPr kumimoji="1" lang="en-US" altLang="ja-JP" sz="1100" b="0" i="0" u="none" strike="noStrike" kern="1200" cap="none" spc="0" normalizeH="0" baseline="0" noProof="0" dirty="0">
                <a:ln>
                  <a:noFill/>
                </a:ln>
                <a:solidFill>
                  <a:prstClr val="black"/>
                </a:solidFill>
                <a:effectLst/>
                <a:uLnTx/>
                <a:uFillTx/>
                <a:latin typeface="+mn-ea"/>
                <a:cs typeface="+mn-cs"/>
              </a:rPr>
              <a:t>7</a:t>
            </a:r>
            <a:r>
              <a:rPr kumimoji="1" lang="ja-JP" altLang="en-US" sz="1100" b="0" i="0" u="none" strike="noStrike" kern="1200" cap="none" spc="0" normalizeH="0" baseline="0" noProof="0" dirty="0">
                <a:ln>
                  <a:noFill/>
                </a:ln>
                <a:solidFill>
                  <a:prstClr val="black"/>
                </a:solidFill>
                <a:effectLst/>
                <a:uLnTx/>
                <a:uFillTx/>
                <a:latin typeface="+mn-ea"/>
                <a:cs typeface="+mn-cs"/>
              </a:rPr>
              <a:t>月～</a:t>
            </a:r>
            <a:r>
              <a:rPr kumimoji="1" lang="en-US" altLang="ja-JP" sz="1100" b="0" i="0" u="none" strike="noStrike" kern="1200" cap="none" spc="0" normalizeH="0" baseline="0" noProof="0" dirty="0">
                <a:ln>
                  <a:noFill/>
                </a:ln>
                <a:solidFill>
                  <a:prstClr val="black"/>
                </a:solidFill>
                <a:effectLst/>
                <a:uLnTx/>
                <a:uFillTx/>
                <a:latin typeface="+mn-ea"/>
                <a:cs typeface="+mn-cs"/>
              </a:rPr>
              <a:t>9</a:t>
            </a:r>
            <a:r>
              <a:rPr kumimoji="1" lang="ja-JP" altLang="en-US" sz="1100" b="0" i="0" u="none" strike="noStrike" kern="1200" cap="none" spc="0" normalizeH="0" baseline="0" noProof="0" dirty="0">
                <a:ln>
                  <a:noFill/>
                </a:ln>
                <a:solidFill>
                  <a:prstClr val="black"/>
                </a:solidFill>
                <a:effectLst/>
                <a:uLnTx/>
                <a:uFillTx/>
                <a:latin typeface="+mn-ea"/>
                <a:cs typeface="+mn-cs"/>
              </a:rPr>
              <a:t>月の期間において、転倒災害は</a:t>
            </a:r>
            <a:r>
              <a:rPr kumimoji="1" lang="en-US" altLang="ja-JP" sz="1100" b="0" i="0" u="none" strike="noStrike" kern="1200" cap="none" spc="0" normalizeH="0" baseline="0" noProof="0" dirty="0">
                <a:ln>
                  <a:noFill/>
                </a:ln>
                <a:solidFill>
                  <a:prstClr val="black"/>
                </a:solidFill>
                <a:effectLst/>
                <a:uLnTx/>
                <a:uFillTx/>
                <a:latin typeface="+mn-ea"/>
                <a:cs typeface="+mn-cs"/>
              </a:rPr>
              <a:t>0</a:t>
            </a:r>
            <a:r>
              <a:rPr kumimoji="1" lang="ja-JP" altLang="en-US" sz="1100" b="0" i="0" u="none" strike="noStrike" kern="1200" cap="none" spc="0" normalizeH="0" baseline="0" noProof="0" dirty="0">
                <a:ln>
                  <a:noFill/>
                </a:ln>
                <a:solidFill>
                  <a:prstClr val="black"/>
                </a:solidFill>
                <a:effectLst/>
                <a:uLnTx/>
                <a:uFillTx/>
                <a:latin typeface="+mn-ea"/>
                <a:cs typeface="+mn-cs"/>
              </a:rPr>
              <a:t>件（前年度</a:t>
            </a:r>
            <a:r>
              <a:rPr kumimoji="1" lang="en-US" altLang="ja-JP" sz="1100" b="0" i="0" u="none" strike="noStrike" kern="1200" cap="none" spc="0" normalizeH="0" baseline="0" noProof="0" dirty="0">
                <a:ln>
                  <a:noFill/>
                </a:ln>
                <a:solidFill>
                  <a:prstClr val="black"/>
                </a:solidFill>
                <a:effectLst/>
                <a:uLnTx/>
                <a:uFillTx/>
                <a:latin typeface="+mn-ea"/>
                <a:cs typeface="+mn-cs"/>
              </a:rPr>
              <a:t>2</a:t>
            </a:r>
            <a:r>
              <a:rPr kumimoji="1" lang="ja-JP" altLang="en-US" sz="1100" b="0" i="0" u="none" strike="noStrike" kern="1200" cap="none" spc="0" normalizeH="0" baseline="0" noProof="0" dirty="0">
                <a:ln>
                  <a:noFill/>
                </a:ln>
                <a:solidFill>
                  <a:prstClr val="black"/>
                </a:solidFill>
                <a:effectLst/>
                <a:uLnTx/>
                <a:uFillTx/>
                <a:latin typeface="+mn-ea"/>
                <a:cs typeface="+mn-cs"/>
              </a:rPr>
              <a:t>件）となり、効果があった。職員にアンケートを実施し、「立って座るだけの簡単な運動で継続できそう」「日常的な動作であり、無理なくできる」「医学的に推奨されているうえに、身近な職員が登場し、楽しく続けられる」などの意見があ</a:t>
            </a:r>
            <a:r>
              <a:rPr lang="ja-JP" altLang="en-US" sz="1100" dirty="0">
                <a:solidFill>
                  <a:prstClr val="black"/>
                </a:solidFill>
                <a:latin typeface="+mn-ea"/>
              </a:rPr>
              <a:t>った。</a:t>
            </a:r>
            <a:endParaRPr kumimoji="1" lang="en-US" altLang="ja-JP" sz="1100" b="0" i="0" u="none" strike="noStrike" kern="1200" cap="none" spc="0" normalizeH="0" baseline="0" noProof="0" dirty="0">
              <a:ln>
                <a:noFill/>
              </a:ln>
              <a:solidFill>
                <a:prstClr val="black"/>
              </a:solidFill>
              <a:effectLst/>
              <a:uLnTx/>
              <a:uFillTx/>
              <a:latin typeface="+mn-ea"/>
              <a:cs typeface="+mn-cs"/>
            </a:endParaRPr>
          </a:p>
          <a:p>
            <a:pPr marL="85728"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prstClr val="black"/>
              </a:solidFill>
              <a:effectLst/>
              <a:uLnTx/>
              <a:uFillTx/>
              <a:latin typeface="+mn-ea"/>
              <a:cs typeface="+mn-cs"/>
            </a:endParaRPr>
          </a:p>
        </p:txBody>
      </p:sp>
      <p:sp>
        <p:nvSpPr>
          <p:cNvPr id="22" name="四角形: 角を丸くする 2">
            <a:extLst>
              <a:ext uri="{FF2B5EF4-FFF2-40B4-BE49-F238E27FC236}">
                <a16:creationId xmlns:a16="http://schemas.microsoft.com/office/drawing/2014/main" id="{C52BD133-E04F-5998-9570-F734C5CCC2CA}"/>
              </a:ext>
            </a:extLst>
          </p:cNvPr>
          <p:cNvSpPr/>
          <p:nvPr/>
        </p:nvSpPr>
        <p:spPr>
          <a:xfrm>
            <a:off x="340468" y="2620233"/>
            <a:ext cx="34314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bg1"/>
                </a:solidFill>
              </a:rPr>
              <a:t>取り組んだプロジェクト内容</a:t>
            </a:r>
            <a:endParaRPr kumimoji="1" lang="ja-JP" altLang="en-US" sz="1400" b="1" dirty="0">
              <a:solidFill>
                <a:schemeClr val="bg1"/>
              </a:solidFill>
            </a:endParaRPr>
          </a:p>
        </p:txBody>
      </p:sp>
      <p:sp>
        <p:nvSpPr>
          <p:cNvPr id="26" name="正方形/長方形 25">
            <a:extLst>
              <a:ext uri="{FF2B5EF4-FFF2-40B4-BE49-F238E27FC236}">
                <a16:creationId xmlns:a16="http://schemas.microsoft.com/office/drawing/2014/main" id="{A20620BC-728D-A26E-1253-C185CC7FAA4D}"/>
              </a:ext>
            </a:extLst>
          </p:cNvPr>
          <p:cNvSpPr/>
          <p:nvPr/>
        </p:nvSpPr>
        <p:spPr>
          <a:xfrm>
            <a:off x="340468" y="3006053"/>
            <a:ext cx="11635632" cy="2229003"/>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職員に転倒災害が起きている問題の共有を行い、転倒災害対策の検討を行った。検討の結果、効率的に</a:t>
            </a:r>
            <a:r>
              <a:rPr kumimoji="1" lang="ja-JP" altLang="en-US" sz="1400" b="0" i="0" u="none" strike="noStrike" kern="1200" cap="none" spc="0" normalizeH="0" baseline="0" noProof="0" dirty="0">
                <a:ln>
                  <a:noFill/>
                </a:ln>
                <a:solidFill>
                  <a:srgbClr val="FF0000"/>
                </a:solidFill>
                <a:effectLst/>
                <a:uLnTx/>
                <a:uFillTx/>
                <a:latin typeface="+mn-ea"/>
                <a:cs typeface="+mn-cs"/>
              </a:rPr>
              <a:t>筋力増強</a:t>
            </a:r>
            <a:r>
              <a:rPr kumimoji="1" lang="ja-JP" altLang="en-US" sz="1400" b="0" i="0" u="none" strike="noStrike" kern="1200" cap="none" spc="0" normalizeH="0" baseline="0" noProof="0" dirty="0">
                <a:ln>
                  <a:noFill/>
                </a:ln>
                <a:solidFill>
                  <a:prstClr val="black"/>
                </a:solidFill>
                <a:effectLst/>
                <a:uLnTx/>
                <a:uFillTx/>
                <a:latin typeface="+mn-ea"/>
                <a:cs typeface="+mn-cs"/>
              </a:rPr>
              <a:t>ができる手段が良いとの意見がまとまり、</a:t>
            </a:r>
            <a:r>
              <a:rPr kumimoji="1" lang="ja-JP" altLang="en-US" sz="1400" b="0" i="0" u="sng" strike="noStrike" kern="1200" cap="none" spc="0" normalizeH="0" baseline="0" noProof="0" dirty="0">
                <a:ln>
                  <a:noFill/>
                </a:ln>
                <a:solidFill>
                  <a:prstClr val="black"/>
                </a:solidFill>
                <a:effectLst/>
                <a:uLnTx/>
                <a:uFillTx/>
                <a:latin typeface="+mn-ea"/>
                <a:cs typeface="+mn-cs"/>
              </a:rPr>
              <a:t>医師、理学療法士、作業療法士等をはじめとする検討チーム</a:t>
            </a:r>
            <a:r>
              <a:rPr kumimoji="1" lang="ja-JP" altLang="en-US" sz="1400" b="0" i="0" u="none" strike="noStrike" kern="1200" cap="none" spc="0" normalizeH="0" baseline="0" noProof="0" dirty="0">
                <a:ln>
                  <a:noFill/>
                </a:ln>
                <a:solidFill>
                  <a:prstClr val="black"/>
                </a:solidFill>
                <a:effectLst/>
                <a:uLnTx/>
                <a:uFillTx/>
                <a:latin typeface="+mn-ea"/>
                <a:cs typeface="+mn-cs"/>
              </a:rPr>
              <a:t>を発足し、具体的な実施方法について、討議を行った結果、</a:t>
            </a:r>
            <a:r>
              <a:rPr kumimoji="1" lang="ja-JP" altLang="en-US" sz="1400" b="0" i="0" u="none" strike="noStrike" kern="1200" cap="none" spc="0" normalizeH="0" baseline="0" noProof="0" dirty="0">
                <a:ln>
                  <a:noFill/>
                </a:ln>
                <a:solidFill>
                  <a:srgbClr val="FF0000"/>
                </a:solidFill>
                <a:effectLst/>
                <a:uLnTx/>
                <a:uFillTx/>
                <a:latin typeface="+mn-ea"/>
                <a:cs typeface="+mn-cs"/>
              </a:rPr>
              <a:t>ペガサスグループの職員</a:t>
            </a:r>
            <a:r>
              <a:rPr kumimoji="1" lang="en-US" altLang="ja-JP" sz="1400" b="0" i="0" u="none" strike="noStrike" kern="1200" cap="none" spc="0" normalizeH="0" baseline="0" noProof="0" dirty="0">
                <a:ln>
                  <a:noFill/>
                </a:ln>
                <a:solidFill>
                  <a:srgbClr val="FF0000"/>
                </a:solidFill>
                <a:effectLst/>
                <a:uLnTx/>
                <a:uFillTx/>
                <a:latin typeface="+mn-ea"/>
                <a:cs typeface="+mn-cs"/>
              </a:rPr>
              <a:t>100</a:t>
            </a:r>
            <a:r>
              <a:rPr kumimoji="1" lang="ja-JP" altLang="en-US" sz="1400" b="0" i="0" u="none" strike="noStrike" kern="1200" cap="none" spc="0" normalizeH="0" baseline="0" noProof="0" dirty="0">
                <a:ln>
                  <a:noFill/>
                </a:ln>
                <a:solidFill>
                  <a:srgbClr val="FF0000"/>
                </a:solidFill>
                <a:effectLst/>
                <a:uLnTx/>
                <a:uFillTx/>
                <a:latin typeface="+mn-ea"/>
                <a:cs typeface="+mn-cs"/>
              </a:rPr>
              <a:t>名（多職種）による起立着座訓練の動画を作成</a:t>
            </a:r>
            <a:r>
              <a:rPr kumimoji="1" lang="ja-JP" altLang="en-US" sz="1400" b="0" i="0" u="none" strike="noStrike" kern="1200" cap="none" spc="0" normalizeH="0" baseline="0" noProof="0" dirty="0">
                <a:ln>
                  <a:noFill/>
                </a:ln>
                <a:solidFill>
                  <a:prstClr val="black"/>
                </a:solidFill>
                <a:effectLst/>
                <a:uLnTx/>
                <a:uFillTx/>
                <a:latin typeface="+mn-ea"/>
                <a:cs typeface="+mn-cs"/>
              </a:rPr>
              <a:t>することとした。多職種（医師、看護師、リハビリスタッフ、保育士、検査技師等）が登場する動画を撮影し、職員に向けて周知し、公開を行った。</a:t>
            </a: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sp>
        <p:nvSpPr>
          <p:cNvPr id="27" name="二等辺三角形 12">
            <a:extLst>
              <a:ext uri="{FF2B5EF4-FFF2-40B4-BE49-F238E27FC236}">
                <a16:creationId xmlns:a16="http://schemas.microsoft.com/office/drawing/2014/main" id="{D84A2159-17EB-6334-6ED5-346208DBA75F}"/>
              </a:ext>
            </a:extLst>
          </p:cNvPr>
          <p:cNvSpPr/>
          <p:nvPr/>
        </p:nvSpPr>
        <p:spPr>
          <a:xfrm rot="5400000">
            <a:off x="5883303" y="6369727"/>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四角形: 角を丸くする 2">
            <a:extLst>
              <a:ext uri="{FF2B5EF4-FFF2-40B4-BE49-F238E27FC236}">
                <a16:creationId xmlns:a16="http://schemas.microsoft.com/office/drawing/2014/main" id="{C261DBC0-90F9-A958-A475-7B45E73D0BA0}"/>
              </a:ext>
            </a:extLst>
          </p:cNvPr>
          <p:cNvSpPr/>
          <p:nvPr/>
        </p:nvSpPr>
        <p:spPr>
          <a:xfrm>
            <a:off x="6325721" y="5490509"/>
            <a:ext cx="1686128"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bg1"/>
                </a:solidFill>
                <a:latin typeface="Poppins"/>
                <a:ea typeface="+mn-lt"/>
                <a:cs typeface="Poppins"/>
              </a:rPr>
              <a:t>今後の目標や展望</a:t>
            </a:r>
            <a:endParaRPr kumimoji="1" lang="ja-JP" altLang="en-US" sz="1400" b="1" dirty="0">
              <a:solidFill>
                <a:schemeClr val="bg1"/>
              </a:solidFill>
            </a:endParaRPr>
          </a:p>
        </p:txBody>
      </p:sp>
      <p:sp>
        <p:nvSpPr>
          <p:cNvPr id="29" name="正方形/長方形 28">
            <a:extLst>
              <a:ext uri="{FF2B5EF4-FFF2-40B4-BE49-F238E27FC236}">
                <a16:creationId xmlns:a16="http://schemas.microsoft.com/office/drawing/2014/main" id="{29457A19-5A75-1227-7E43-0A16E4E6A564}"/>
              </a:ext>
            </a:extLst>
          </p:cNvPr>
          <p:cNvSpPr/>
          <p:nvPr/>
        </p:nvSpPr>
        <p:spPr>
          <a:xfrm>
            <a:off x="6325720" y="5907932"/>
            <a:ext cx="5650379" cy="885118"/>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chemeClr val="tx1"/>
                </a:solidFill>
                <a:effectLst/>
                <a:uLnTx/>
                <a:uFillTx/>
                <a:latin typeface="+mn-ea"/>
                <a:cs typeface="+mn-cs"/>
              </a:rPr>
              <a:t>今後も継続して、転倒災害予防・職員の意識の啓発</a:t>
            </a:r>
            <a:r>
              <a:rPr kumimoji="1" lang="ja-JP" altLang="en-US" sz="1400" b="1" i="0" u="none" strike="noStrike" kern="1200" cap="none" spc="0" normalizeH="0" baseline="0" noProof="0">
                <a:ln>
                  <a:noFill/>
                </a:ln>
                <a:solidFill>
                  <a:schemeClr val="tx1"/>
                </a:solidFill>
                <a:effectLst/>
                <a:uLnTx/>
                <a:uFillTx/>
                <a:latin typeface="+mn-ea"/>
                <a:cs typeface="+mn-cs"/>
              </a:rPr>
              <a:t>に努めます！</a:t>
            </a:r>
            <a:endParaRPr kumimoji="1" lang="ja-JP" altLang="en-US" sz="1400" b="1" i="0" u="none" strike="noStrike" kern="1200" cap="none" spc="0" normalizeH="0" baseline="0" noProof="0" dirty="0">
              <a:ln>
                <a:noFill/>
              </a:ln>
              <a:solidFill>
                <a:schemeClr val="tx1"/>
              </a:solidFill>
              <a:effectLst/>
              <a:uLnTx/>
              <a:uFillTx/>
              <a:latin typeface="+mn-ea"/>
              <a:cs typeface="+mn-cs"/>
            </a:endParaRPr>
          </a:p>
        </p:txBody>
      </p:sp>
      <p:sp>
        <p:nvSpPr>
          <p:cNvPr id="33" name="二等辺三角形 12">
            <a:extLst>
              <a:ext uri="{FF2B5EF4-FFF2-40B4-BE49-F238E27FC236}">
                <a16:creationId xmlns:a16="http://schemas.microsoft.com/office/drawing/2014/main" id="{0EE6BE46-E6F6-1929-577E-CB0E3F30C928}"/>
              </a:ext>
            </a:extLst>
          </p:cNvPr>
          <p:cNvSpPr/>
          <p:nvPr/>
        </p:nvSpPr>
        <p:spPr>
          <a:xfrm rot="10800000">
            <a:off x="3113856" y="5365228"/>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1" name="図 10">
            <a:extLst>
              <a:ext uri="{FF2B5EF4-FFF2-40B4-BE49-F238E27FC236}">
                <a16:creationId xmlns:a16="http://schemas.microsoft.com/office/drawing/2014/main" id="{E5F9D68A-78CE-A35A-E144-D7DDF0351D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2918" y="674759"/>
            <a:ext cx="1733678" cy="641990"/>
          </a:xfrm>
          <a:prstGeom prst="rect">
            <a:avLst/>
          </a:prstGeom>
        </p:spPr>
      </p:pic>
      <p:pic>
        <p:nvPicPr>
          <p:cNvPr id="46" name="図 45">
            <a:extLst>
              <a:ext uri="{FF2B5EF4-FFF2-40B4-BE49-F238E27FC236}">
                <a16:creationId xmlns:a16="http://schemas.microsoft.com/office/drawing/2014/main" id="{776E8B07-B268-3579-FBC1-F5A9EAAAA7D2}"/>
              </a:ext>
            </a:extLst>
          </p:cNvPr>
          <p:cNvPicPr>
            <a:picLocks noChangeAspect="1"/>
          </p:cNvPicPr>
          <p:nvPr/>
        </p:nvPicPr>
        <p:blipFill>
          <a:blip r:embed="rId3"/>
          <a:stretch>
            <a:fillRect/>
          </a:stretch>
        </p:blipFill>
        <p:spPr>
          <a:xfrm>
            <a:off x="436004" y="3898519"/>
            <a:ext cx="11366627" cy="1322889"/>
          </a:xfrm>
          <a:prstGeom prst="rect">
            <a:avLst/>
          </a:prstGeom>
        </p:spPr>
      </p:pic>
      <p:sp>
        <p:nvSpPr>
          <p:cNvPr id="4" name="四角形: 角を丸くする 3">
            <a:extLst>
              <a:ext uri="{FF2B5EF4-FFF2-40B4-BE49-F238E27FC236}">
                <a16:creationId xmlns:a16="http://schemas.microsoft.com/office/drawing/2014/main" id="{91D1C57E-8DDF-37A5-5FD0-10299EDF9E48}"/>
              </a:ext>
            </a:extLst>
          </p:cNvPr>
          <p:cNvSpPr/>
          <p:nvPr/>
        </p:nvSpPr>
        <p:spPr>
          <a:xfrm>
            <a:off x="8602133" y="239443"/>
            <a:ext cx="3249399" cy="109605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n-ea"/>
              </a:rPr>
              <a:t>事業者名：社会医療法人ペガサス</a:t>
            </a:r>
            <a:endParaRPr kumimoji="1" lang="en-US" altLang="ja-JP" sz="1400" dirty="0">
              <a:solidFill>
                <a:schemeClr val="tx1"/>
              </a:solidFill>
              <a:latin typeface="+mn-ea"/>
            </a:endParaRPr>
          </a:p>
          <a:p>
            <a:r>
              <a:rPr lang="ja-JP" altLang="en-US" sz="1400" dirty="0">
                <a:solidFill>
                  <a:schemeClr val="tx1"/>
                </a:solidFill>
                <a:latin typeface="+mn-ea"/>
                <a:cs typeface="Poppins"/>
              </a:rPr>
              <a:t>業界・業種：医療・福祉</a:t>
            </a:r>
            <a:endParaRPr lang="en-US" altLang="ja-JP" sz="1400" dirty="0">
              <a:solidFill>
                <a:schemeClr val="tx1"/>
              </a:solidFill>
              <a:latin typeface="+mn-ea"/>
              <a:cs typeface="Poppins"/>
            </a:endParaRPr>
          </a:p>
          <a:p>
            <a:r>
              <a:rPr lang="ja-JP" altLang="en-US" sz="1400" dirty="0">
                <a:solidFill>
                  <a:schemeClr val="tx1"/>
                </a:solidFill>
                <a:latin typeface="+mn-ea"/>
                <a:cs typeface="Poppins"/>
              </a:rPr>
              <a:t>従業員規模：約</a:t>
            </a:r>
            <a:r>
              <a:rPr lang="en-US" altLang="ja-JP" sz="1400" dirty="0">
                <a:solidFill>
                  <a:schemeClr val="tx1"/>
                </a:solidFill>
                <a:latin typeface="+mn-ea"/>
                <a:cs typeface="Poppins"/>
              </a:rPr>
              <a:t>2,000</a:t>
            </a:r>
            <a:r>
              <a:rPr lang="ja-JP" altLang="en-US" sz="1400" dirty="0">
                <a:solidFill>
                  <a:schemeClr val="tx1"/>
                </a:solidFill>
                <a:latin typeface="+mn-ea"/>
                <a:cs typeface="Poppins"/>
              </a:rPr>
              <a:t>人</a:t>
            </a:r>
            <a:endParaRPr lang="en-US" altLang="ja-JP" sz="1400" dirty="0">
              <a:solidFill>
                <a:schemeClr val="tx1"/>
              </a:solidFill>
              <a:latin typeface="+mn-ea"/>
              <a:cs typeface="Poppins"/>
            </a:endParaRPr>
          </a:p>
          <a:p>
            <a:r>
              <a:rPr lang="ja-JP" altLang="en-US" sz="1400" dirty="0">
                <a:solidFill>
                  <a:schemeClr val="tx1"/>
                </a:solidFill>
                <a:latin typeface="+mn-ea"/>
                <a:cs typeface="Poppins"/>
              </a:rPr>
              <a:t>地域：近畿</a:t>
            </a:r>
            <a:r>
              <a:rPr lang="en-US" altLang="ja-JP" sz="1400" dirty="0">
                <a:solidFill>
                  <a:schemeClr val="tx1"/>
                </a:solidFill>
                <a:latin typeface="+mn-ea"/>
                <a:cs typeface="Poppins"/>
              </a:rPr>
              <a:t>/</a:t>
            </a:r>
            <a:r>
              <a:rPr lang="ja-JP" altLang="en-US" sz="1400" dirty="0">
                <a:solidFill>
                  <a:schemeClr val="tx1"/>
                </a:solidFill>
                <a:latin typeface="+mn-ea"/>
                <a:cs typeface="Poppins"/>
              </a:rPr>
              <a:t>大阪</a:t>
            </a:r>
            <a:endParaRPr kumimoji="1" lang="ja-JP" altLang="en-US" sz="1400" dirty="0">
              <a:solidFill>
                <a:schemeClr val="tx1"/>
              </a:solidFill>
              <a:latin typeface="+mn-ea"/>
            </a:endParaRPr>
          </a:p>
        </p:txBody>
      </p:sp>
    </p:spTree>
    <p:extLst>
      <p:ext uri="{BB962C8B-B14F-4D97-AF65-F5344CB8AC3E}">
        <p14:creationId xmlns:p14="http://schemas.microsoft.com/office/powerpoint/2010/main" val="398333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8118EE7B-4E8F-C8C1-794A-CE5CA08DD03B}"/>
              </a:ext>
            </a:extLst>
          </p:cNvPr>
          <p:cNvSpPr/>
          <p:nvPr/>
        </p:nvSpPr>
        <p:spPr>
          <a:xfrm>
            <a:off x="2056184" y="540483"/>
            <a:ext cx="7038651" cy="700391"/>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300" b="1" i="0" u="none" strike="noStrike" kern="1200" cap="none" spc="0" normalizeH="0" baseline="0" noProof="0" dirty="0">
                <a:ln>
                  <a:noFill/>
                </a:ln>
                <a:solidFill>
                  <a:prstClr val="black"/>
                </a:solidFill>
                <a:effectLst/>
                <a:uLnTx/>
                <a:uFillTx/>
                <a:latin typeface="+mn-ea"/>
                <a:cs typeface="+mn-cs"/>
              </a:rPr>
              <a:t>ご入居者の残存能力の活用により介護職の</a:t>
            </a:r>
            <a:endParaRPr kumimoji="1" lang="en-US" altLang="ja-JP" sz="2300" b="1" i="0" u="none" strike="noStrike" kern="1200" cap="none" spc="0" normalizeH="0" baseline="0" noProof="0" dirty="0">
              <a:ln>
                <a:noFill/>
              </a:ln>
              <a:solidFill>
                <a:prstClr val="black"/>
              </a:solidFill>
              <a:effectLs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300" b="1" i="0" u="none" strike="noStrike" kern="1200" cap="none" spc="0" normalizeH="0" baseline="0" noProof="0" dirty="0">
                <a:ln>
                  <a:noFill/>
                </a:ln>
                <a:solidFill>
                  <a:prstClr val="black"/>
                </a:solidFill>
                <a:effectLst/>
                <a:uLnTx/>
                <a:uFillTx/>
                <a:latin typeface="+mn-ea"/>
                <a:cs typeface="+mn-cs"/>
              </a:rPr>
              <a:t>腰痛予防・負担軽減へ</a:t>
            </a:r>
            <a:endParaRPr lang="en-US" altLang="ja-JP" sz="2300" b="1" dirty="0">
              <a:solidFill>
                <a:prstClr val="black"/>
              </a:solidFill>
              <a:latin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300" b="1" i="0" u="none" strike="noStrike" kern="1200" cap="none" spc="0" normalizeH="0" baseline="0" noProof="0" dirty="0">
                <a:ln>
                  <a:noFill/>
                </a:ln>
                <a:solidFill>
                  <a:prstClr val="black"/>
                </a:solidFill>
                <a:effectLst/>
                <a:uLnTx/>
                <a:uFillTx/>
                <a:latin typeface="+mn-ea"/>
                <a:cs typeface="+mn-cs"/>
              </a:rPr>
              <a:t>～リハビリ専門職によるアセスメントがポイント～</a:t>
            </a:r>
          </a:p>
        </p:txBody>
      </p:sp>
      <p:sp>
        <p:nvSpPr>
          <p:cNvPr id="6" name="正方形/長方形 5">
            <a:extLst>
              <a:ext uri="{FF2B5EF4-FFF2-40B4-BE49-F238E27FC236}">
                <a16:creationId xmlns:a16="http://schemas.microsoft.com/office/drawing/2014/main" id="{09828238-C931-8226-0132-23877D1E652C}"/>
              </a:ext>
            </a:extLst>
          </p:cNvPr>
          <p:cNvSpPr/>
          <p:nvPr/>
        </p:nvSpPr>
        <p:spPr>
          <a:xfrm>
            <a:off x="340468" y="1891672"/>
            <a:ext cx="11628064" cy="700390"/>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sp>
        <p:nvSpPr>
          <p:cNvPr id="12" name="正方形/長方形 11">
            <a:extLst>
              <a:ext uri="{FF2B5EF4-FFF2-40B4-BE49-F238E27FC236}">
                <a16:creationId xmlns:a16="http://schemas.microsoft.com/office/drawing/2014/main" id="{4B949F4D-4A0D-B9B2-BE33-AE0BF9C46D20}"/>
              </a:ext>
            </a:extLst>
          </p:cNvPr>
          <p:cNvSpPr/>
          <p:nvPr/>
        </p:nvSpPr>
        <p:spPr>
          <a:xfrm>
            <a:off x="-1" y="-1625"/>
            <a:ext cx="5334001" cy="410188"/>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b="1" dirty="0">
                <a:solidFill>
                  <a:srgbClr val="FF0000"/>
                </a:solidFill>
                <a:latin typeface="+mn-ea"/>
              </a:rPr>
              <a:t>【</a:t>
            </a:r>
            <a:r>
              <a:rPr lang="ja-JP" altLang="en-US" sz="1600" b="1" dirty="0">
                <a:solidFill>
                  <a:srgbClr val="FF0000"/>
                </a:solidFill>
                <a:latin typeface="+mn-ea"/>
              </a:rPr>
              <a:t>資料作成例：腰痛予防部門</a:t>
            </a:r>
            <a:r>
              <a:rPr lang="en-US" altLang="ja-JP" sz="1600" b="1" dirty="0">
                <a:solidFill>
                  <a:srgbClr val="FF0000"/>
                </a:solidFill>
                <a:latin typeface="+mn-ea"/>
              </a:rPr>
              <a:t>】</a:t>
            </a:r>
            <a:endParaRPr kumimoji="1" lang="ja-JP" altLang="en-US" sz="1600" b="1" dirty="0">
              <a:solidFill>
                <a:srgbClr val="FF0000"/>
              </a:solidFill>
              <a:latin typeface="+mn-ea"/>
            </a:endParaRPr>
          </a:p>
        </p:txBody>
      </p:sp>
      <p:sp>
        <p:nvSpPr>
          <p:cNvPr id="3" name="四角形: 角を丸くする 2">
            <a:extLst>
              <a:ext uri="{FF2B5EF4-FFF2-40B4-BE49-F238E27FC236}">
                <a16:creationId xmlns:a16="http://schemas.microsoft.com/office/drawing/2014/main" id="{813333D2-DACD-0AF9-8935-BFF532419D67}"/>
              </a:ext>
            </a:extLst>
          </p:cNvPr>
          <p:cNvSpPr/>
          <p:nvPr/>
        </p:nvSpPr>
        <p:spPr>
          <a:xfrm>
            <a:off x="340468" y="1496770"/>
            <a:ext cx="22503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bg1"/>
                </a:solidFill>
                <a:latin typeface="+mn-ea"/>
              </a:rPr>
              <a:t>背景（課題・ニーズ）</a:t>
            </a:r>
            <a:endParaRPr kumimoji="1" lang="ja-JP" altLang="en-US" sz="1400" b="1" dirty="0">
              <a:solidFill>
                <a:schemeClr val="bg1"/>
              </a:solidFill>
              <a:latin typeface="+mn-ea"/>
            </a:endParaRPr>
          </a:p>
        </p:txBody>
      </p:sp>
      <p:sp>
        <p:nvSpPr>
          <p:cNvPr id="9" name="正方形/長方形 8">
            <a:extLst>
              <a:ext uri="{FF2B5EF4-FFF2-40B4-BE49-F238E27FC236}">
                <a16:creationId xmlns:a16="http://schemas.microsoft.com/office/drawing/2014/main" id="{341AA0E4-A414-B32F-BACB-9704B938D034}"/>
              </a:ext>
            </a:extLst>
          </p:cNvPr>
          <p:cNvSpPr/>
          <p:nvPr/>
        </p:nvSpPr>
        <p:spPr>
          <a:xfrm>
            <a:off x="340468" y="7399467"/>
            <a:ext cx="4993531" cy="987672"/>
          </a:xfrm>
          <a:prstGeom prst="rect">
            <a:avLst/>
          </a:prstGeom>
          <a:no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8"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sp>
        <p:nvSpPr>
          <p:cNvPr id="8" name="四角形: 角を丸くする 2">
            <a:extLst>
              <a:ext uri="{FF2B5EF4-FFF2-40B4-BE49-F238E27FC236}">
                <a16:creationId xmlns:a16="http://schemas.microsoft.com/office/drawing/2014/main" id="{FFA1F9D3-D421-A3C9-E02E-5229B0C2FF23}"/>
              </a:ext>
            </a:extLst>
          </p:cNvPr>
          <p:cNvSpPr/>
          <p:nvPr/>
        </p:nvSpPr>
        <p:spPr>
          <a:xfrm>
            <a:off x="340468" y="5490509"/>
            <a:ext cx="1686128"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latin typeface="+mn-ea"/>
              </a:rPr>
              <a:t>やってみての効果</a:t>
            </a:r>
          </a:p>
        </p:txBody>
      </p:sp>
      <p:sp>
        <p:nvSpPr>
          <p:cNvPr id="10" name="正方形/長方形 9">
            <a:extLst>
              <a:ext uri="{FF2B5EF4-FFF2-40B4-BE49-F238E27FC236}">
                <a16:creationId xmlns:a16="http://schemas.microsoft.com/office/drawing/2014/main" id="{7A24C41F-CF47-A30C-2DB1-294035F70E16}"/>
              </a:ext>
            </a:extLst>
          </p:cNvPr>
          <p:cNvSpPr/>
          <p:nvPr/>
        </p:nvSpPr>
        <p:spPr>
          <a:xfrm>
            <a:off x="340468" y="5907932"/>
            <a:ext cx="5404250" cy="885118"/>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職員全員が</a:t>
            </a:r>
            <a:r>
              <a:rPr kumimoji="1" lang="en-US" altLang="ja-JP" sz="1400" b="0" i="0" u="none" strike="noStrike" kern="1200" cap="none" spc="0" normalizeH="0" baseline="0" noProof="0" dirty="0">
                <a:ln>
                  <a:noFill/>
                </a:ln>
                <a:solidFill>
                  <a:prstClr val="black"/>
                </a:solidFill>
                <a:effectLst/>
                <a:uLnTx/>
                <a:uFillTx/>
                <a:latin typeface="+mn-ea"/>
                <a:cs typeface="+mn-cs"/>
              </a:rPr>
              <a:t>A</a:t>
            </a:r>
            <a:r>
              <a:rPr kumimoji="1" lang="ja-JP" altLang="en-US" sz="1400" b="0" i="0" u="none" strike="noStrike" kern="1200" cap="none" spc="0" normalizeH="0" baseline="0" noProof="0" dirty="0">
                <a:ln>
                  <a:noFill/>
                </a:ln>
                <a:solidFill>
                  <a:prstClr val="black"/>
                </a:solidFill>
                <a:effectLst/>
                <a:uLnTx/>
                <a:uFillTx/>
                <a:latin typeface="+mn-ea"/>
                <a:cs typeface="+mn-cs"/>
              </a:rPr>
              <a:t>様の能力を把握することができ、</a:t>
            </a:r>
            <a:endParaRPr kumimoji="1" lang="en-US" altLang="ja-JP" sz="14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以前より移乗介助が楽になったとの声が聞かれるようになる。</a:t>
            </a:r>
            <a:endParaRPr kumimoji="1" lang="en-US" altLang="ja-JP" sz="14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n-ea"/>
                <a:cs typeface="+mn-cs"/>
              </a:rPr>
              <a:t>A</a:t>
            </a:r>
            <a:r>
              <a:rPr kumimoji="1" lang="ja-JP" altLang="en-US" sz="1400" b="0" i="0" u="none" strike="noStrike" kern="1200" cap="none" spc="0" normalizeH="0" baseline="0" noProof="0" dirty="0">
                <a:ln>
                  <a:noFill/>
                </a:ln>
                <a:solidFill>
                  <a:prstClr val="black"/>
                </a:solidFill>
                <a:effectLst/>
                <a:uLnTx/>
                <a:uFillTx/>
                <a:latin typeface="+mn-ea"/>
                <a:cs typeface="+mn-cs"/>
              </a:rPr>
              <a:t>様も残存能力を活用することで以前より動作がスムーズになっている。</a:t>
            </a:r>
          </a:p>
        </p:txBody>
      </p:sp>
      <p:sp>
        <p:nvSpPr>
          <p:cNvPr id="22" name="四角形: 角を丸くする 2">
            <a:extLst>
              <a:ext uri="{FF2B5EF4-FFF2-40B4-BE49-F238E27FC236}">
                <a16:creationId xmlns:a16="http://schemas.microsoft.com/office/drawing/2014/main" id="{C52BD133-E04F-5998-9570-F734C5CCC2CA}"/>
              </a:ext>
            </a:extLst>
          </p:cNvPr>
          <p:cNvSpPr/>
          <p:nvPr/>
        </p:nvSpPr>
        <p:spPr>
          <a:xfrm>
            <a:off x="340468" y="2685083"/>
            <a:ext cx="34314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bg1"/>
                </a:solidFill>
                <a:latin typeface="+mn-ea"/>
              </a:rPr>
              <a:t>取り組んだプロジェクト内容</a:t>
            </a:r>
            <a:endParaRPr kumimoji="1" lang="ja-JP" altLang="en-US" sz="1400" b="1" dirty="0">
              <a:solidFill>
                <a:schemeClr val="bg1"/>
              </a:solidFill>
              <a:latin typeface="+mn-ea"/>
            </a:endParaRPr>
          </a:p>
        </p:txBody>
      </p:sp>
      <p:sp>
        <p:nvSpPr>
          <p:cNvPr id="27" name="二等辺三角形 12">
            <a:extLst>
              <a:ext uri="{FF2B5EF4-FFF2-40B4-BE49-F238E27FC236}">
                <a16:creationId xmlns:a16="http://schemas.microsoft.com/office/drawing/2014/main" id="{D84A2159-17EB-6334-6ED5-346208DBA75F}"/>
              </a:ext>
            </a:extLst>
          </p:cNvPr>
          <p:cNvSpPr/>
          <p:nvPr/>
        </p:nvSpPr>
        <p:spPr>
          <a:xfrm rot="5400000">
            <a:off x="5883303" y="6369727"/>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8" name="四角形: 角を丸くする 2">
            <a:extLst>
              <a:ext uri="{FF2B5EF4-FFF2-40B4-BE49-F238E27FC236}">
                <a16:creationId xmlns:a16="http://schemas.microsoft.com/office/drawing/2014/main" id="{C261DBC0-90F9-A958-A475-7B45E73D0BA0}"/>
              </a:ext>
            </a:extLst>
          </p:cNvPr>
          <p:cNvSpPr/>
          <p:nvPr/>
        </p:nvSpPr>
        <p:spPr>
          <a:xfrm>
            <a:off x="6325721" y="5490509"/>
            <a:ext cx="1686128"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bg1"/>
                </a:solidFill>
                <a:latin typeface="+mn-ea"/>
                <a:cs typeface="Poppins"/>
              </a:rPr>
              <a:t>今後の目標や展望</a:t>
            </a:r>
            <a:endParaRPr kumimoji="1" lang="ja-JP" altLang="en-US" sz="1400" b="1" dirty="0">
              <a:solidFill>
                <a:schemeClr val="bg1"/>
              </a:solidFill>
              <a:latin typeface="+mn-ea"/>
            </a:endParaRPr>
          </a:p>
        </p:txBody>
      </p:sp>
      <p:sp>
        <p:nvSpPr>
          <p:cNvPr id="29" name="正方形/長方形 28">
            <a:extLst>
              <a:ext uri="{FF2B5EF4-FFF2-40B4-BE49-F238E27FC236}">
                <a16:creationId xmlns:a16="http://schemas.microsoft.com/office/drawing/2014/main" id="{29457A19-5A75-1227-7E43-0A16E4E6A564}"/>
              </a:ext>
            </a:extLst>
          </p:cNvPr>
          <p:cNvSpPr/>
          <p:nvPr/>
        </p:nvSpPr>
        <p:spPr>
          <a:xfrm>
            <a:off x="6325720" y="5907932"/>
            <a:ext cx="5650379" cy="885118"/>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リハビリ専門職が介入することで、ご入居者の自立支援を推進することと、</a:t>
            </a:r>
            <a:endParaRPr kumimoji="1" lang="en-US" altLang="ja-JP" sz="1200" b="0" i="0" u="none" strike="noStrike" kern="1200" cap="none" spc="0" normalizeH="0" baseline="0" noProof="0" dirty="0">
              <a:ln>
                <a:noFill/>
              </a:ln>
              <a:solidFill>
                <a:prstClr val="black"/>
              </a:solidFill>
              <a:effectLst/>
              <a:uLnTx/>
              <a:uFillTx/>
              <a:latin typeface="+mn-ea"/>
              <a:cs typeface="+mn-cs"/>
            </a:endParaRPr>
          </a:p>
          <a:p>
            <a:pPr marL="8572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介護職の腰痛予防が期待される。一方で、リハビリ専門職の人員確保が難しいことを踏まえ、リハビリ専門職が遠隔でアセスメントを行う間接的な介入を模索しながら、多くのご入居者の自立支援を推進することと、介護職の腰痛という社会課題の解決につなげたい。</a:t>
            </a:r>
            <a:endParaRPr kumimoji="1" lang="ja-JP" altLang="en-US" sz="1200" b="1" i="0" u="none" strike="noStrike" kern="1200" cap="none" spc="0" normalizeH="0" baseline="0" noProof="0" dirty="0">
              <a:ln>
                <a:noFill/>
              </a:ln>
              <a:solidFill>
                <a:schemeClr val="tx1"/>
              </a:solidFill>
              <a:effectLst/>
              <a:uLnTx/>
              <a:uFillTx/>
              <a:latin typeface="+mn-ea"/>
              <a:cs typeface="+mn-cs"/>
            </a:endParaRPr>
          </a:p>
        </p:txBody>
      </p:sp>
      <p:sp>
        <p:nvSpPr>
          <p:cNvPr id="33" name="二等辺三角形 12">
            <a:extLst>
              <a:ext uri="{FF2B5EF4-FFF2-40B4-BE49-F238E27FC236}">
                <a16:creationId xmlns:a16="http://schemas.microsoft.com/office/drawing/2014/main" id="{0EE6BE46-E6F6-1929-577E-CB0E3F30C928}"/>
              </a:ext>
            </a:extLst>
          </p:cNvPr>
          <p:cNvSpPr/>
          <p:nvPr/>
        </p:nvSpPr>
        <p:spPr>
          <a:xfrm rot="10800000">
            <a:off x="3050644" y="5574229"/>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 name="四角形: 角を丸くする 3">
            <a:extLst>
              <a:ext uri="{FF2B5EF4-FFF2-40B4-BE49-F238E27FC236}">
                <a16:creationId xmlns:a16="http://schemas.microsoft.com/office/drawing/2014/main" id="{91D1C57E-8DDF-37A5-5FD0-10299EDF9E48}"/>
              </a:ext>
            </a:extLst>
          </p:cNvPr>
          <p:cNvSpPr/>
          <p:nvPr/>
        </p:nvSpPr>
        <p:spPr>
          <a:xfrm>
            <a:off x="9127184" y="435780"/>
            <a:ext cx="2972130" cy="1181263"/>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n-ea"/>
              </a:rPr>
              <a:t>事業者名：</a:t>
            </a:r>
            <a:r>
              <a:rPr kumimoji="1" lang="en-US" altLang="ja-JP" sz="1400" dirty="0">
                <a:solidFill>
                  <a:schemeClr val="tx1"/>
                </a:solidFill>
                <a:latin typeface="+mn-ea"/>
              </a:rPr>
              <a:t>SOMPO</a:t>
            </a:r>
            <a:r>
              <a:rPr kumimoji="1" lang="ja-JP" altLang="en-US" sz="1400" dirty="0">
                <a:solidFill>
                  <a:schemeClr val="tx1"/>
                </a:solidFill>
                <a:latin typeface="+mn-ea"/>
              </a:rPr>
              <a:t>ケア株式会社</a:t>
            </a:r>
            <a:endParaRPr kumimoji="1" lang="en-US" altLang="ja-JP" sz="1400" dirty="0">
              <a:solidFill>
                <a:schemeClr val="tx1"/>
              </a:solidFill>
              <a:latin typeface="+mn-ea"/>
            </a:endParaRPr>
          </a:p>
          <a:p>
            <a:r>
              <a:rPr lang="ja-JP" altLang="en-US" sz="1400" dirty="0">
                <a:solidFill>
                  <a:schemeClr val="tx1"/>
                </a:solidFill>
                <a:latin typeface="+mn-ea"/>
                <a:cs typeface="Poppins"/>
              </a:rPr>
              <a:t>業界・業種：医療・福祉</a:t>
            </a:r>
            <a:endParaRPr lang="en-US" altLang="ja-JP" sz="1400" dirty="0">
              <a:solidFill>
                <a:schemeClr val="tx1"/>
              </a:solidFill>
              <a:latin typeface="+mn-ea"/>
              <a:cs typeface="Poppins"/>
            </a:endParaRPr>
          </a:p>
          <a:p>
            <a:r>
              <a:rPr lang="ja-JP" altLang="en-US" sz="1400" dirty="0">
                <a:solidFill>
                  <a:schemeClr val="tx1"/>
                </a:solidFill>
                <a:latin typeface="+mn-ea"/>
                <a:cs typeface="Poppins"/>
              </a:rPr>
              <a:t>従業員規模：</a:t>
            </a:r>
            <a:r>
              <a:rPr lang="ja-JP" altLang="en-US" sz="1400" b="0" i="0" dirty="0">
                <a:solidFill>
                  <a:srgbClr val="333333"/>
                </a:solidFill>
                <a:effectLst/>
                <a:latin typeface="+mn-ea"/>
              </a:rPr>
              <a:t> </a:t>
            </a:r>
            <a:r>
              <a:rPr lang="en-US" altLang="ja-JP" sz="1400" b="0" i="0" dirty="0">
                <a:solidFill>
                  <a:srgbClr val="333333"/>
                </a:solidFill>
                <a:effectLst/>
                <a:latin typeface="+mn-ea"/>
              </a:rPr>
              <a:t>24,936</a:t>
            </a:r>
            <a:r>
              <a:rPr lang="ja-JP" altLang="en-US" sz="1400" b="0" i="0" dirty="0">
                <a:solidFill>
                  <a:srgbClr val="333333"/>
                </a:solidFill>
                <a:effectLst/>
                <a:latin typeface="+mn-ea"/>
              </a:rPr>
              <a:t>名</a:t>
            </a:r>
            <a:endParaRPr lang="en-US" altLang="ja-JP" sz="1400" dirty="0">
              <a:solidFill>
                <a:srgbClr val="333333"/>
              </a:solidFill>
              <a:latin typeface="+mn-ea"/>
            </a:endParaRPr>
          </a:p>
          <a:p>
            <a:r>
              <a:rPr lang="ja-JP" altLang="en-US" sz="1400" b="0" i="0" dirty="0">
                <a:solidFill>
                  <a:srgbClr val="333333"/>
                </a:solidFill>
                <a:effectLst/>
                <a:latin typeface="+mn-ea"/>
              </a:rPr>
              <a:t>（パート社員含む）</a:t>
            </a:r>
            <a:endParaRPr lang="en-US" altLang="ja-JP" sz="1400" b="0" i="0" dirty="0">
              <a:solidFill>
                <a:srgbClr val="333333"/>
              </a:solidFill>
              <a:effectLst/>
              <a:latin typeface="+mn-ea"/>
            </a:endParaRPr>
          </a:p>
          <a:p>
            <a:r>
              <a:rPr lang="ja-JP" altLang="en-US" sz="1400" dirty="0">
                <a:solidFill>
                  <a:schemeClr val="tx1"/>
                </a:solidFill>
                <a:latin typeface="+mn-ea"/>
                <a:cs typeface="Poppins"/>
              </a:rPr>
              <a:t>地域：関東</a:t>
            </a:r>
            <a:r>
              <a:rPr lang="en-US" altLang="ja-JP" sz="1400" dirty="0">
                <a:solidFill>
                  <a:schemeClr val="tx1"/>
                </a:solidFill>
                <a:latin typeface="+mn-ea"/>
                <a:cs typeface="Poppins"/>
              </a:rPr>
              <a:t>/</a:t>
            </a:r>
            <a:r>
              <a:rPr lang="ja-JP" altLang="en-US" sz="1400" dirty="0">
                <a:solidFill>
                  <a:schemeClr val="tx1"/>
                </a:solidFill>
                <a:latin typeface="+mn-ea"/>
                <a:cs typeface="Poppins"/>
              </a:rPr>
              <a:t>東京</a:t>
            </a:r>
            <a:endParaRPr kumimoji="1" lang="ja-JP" altLang="en-US" sz="1400" dirty="0">
              <a:solidFill>
                <a:schemeClr val="tx1"/>
              </a:solidFill>
              <a:latin typeface="+mn-ea"/>
            </a:endParaRPr>
          </a:p>
        </p:txBody>
      </p:sp>
      <p:pic>
        <p:nvPicPr>
          <p:cNvPr id="2" name="図 1">
            <a:extLst>
              <a:ext uri="{FF2B5EF4-FFF2-40B4-BE49-F238E27FC236}">
                <a16:creationId xmlns:a16="http://schemas.microsoft.com/office/drawing/2014/main" id="{1A35BE96-28F3-8C8C-0744-90650089CB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8785" y="584505"/>
            <a:ext cx="1999769" cy="577269"/>
          </a:xfrm>
          <a:prstGeom prst="rect">
            <a:avLst/>
          </a:prstGeom>
        </p:spPr>
      </p:pic>
      <p:sp>
        <p:nvSpPr>
          <p:cNvPr id="16" name="テキスト ボックス 15">
            <a:extLst>
              <a:ext uri="{FF2B5EF4-FFF2-40B4-BE49-F238E27FC236}">
                <a16:creationId xmlns:a16="http://schemas.microsoft.com/office/drawing/2014/main" id="{3A04CBD5-3C71-5B31-B725-72E68C1F2A77}"/>
              </a:ext>
            </a:extLst>
          </p:cNvPr>
          <p:cNvSpPr txBox="1"/>
          <p:nvPr/>
        </p:nvSpPr>
        <p:spPr>
          <a:xfrm>
            <a:off x="339333" y="1878786"/>
            <a:ext cx="5756667" cy="738664"/>
          </a:xfrm>
          <a:prstGeom prst="rect">
            <a:avLst/>
          </a:prstGeom>
          <a:noFill/>
          <a:ln w="38100">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当社ではリハビリ専門職（理学療法士）がホームのご入居者に対して、</a:t>
            </a:r>
            <a:endParaRPr kumimoji="1" lang="en-US" altLang="ja-JP" sz="1400" b="0" i="0" u="none" strike="noStrike" kern="1200" cap="none" spc="0" normalizeH="0" baseline="0" noProof="0" dirty="0">
              <a:ln>
                <a:noFill/>
              </a:ln>
              <a:solidFill>
                <a:prstClr val="black"/>
              </a:solidFill>
              <a:effectLst/>
              <a:uLnTx/>
              <a:uFillTx/>
              <a:latin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能力評価・アセスメントを実施し、自立支援・残存能力の活用の視点から介助方法を提案している。</a:t>
            </a:r>
          </a:p>
        </p:txBody>
      </p:sp>
      <p:sp>
        <p:nvSpPr>
          <p:cNvPr id="18" name="矢印: 下 17">
            <a:extLst>
              <a:ext uri="{FF2B5EF4-FFF2-40B4-BE49-F238E27FC236}">
                <a16:creationId xmlns:a16="http://schemas.microsoft.com/office/drawing/2014/main" id="{AB00B846-43E4-9F62-6BC7-9B2C39D91F35}"/>
              </a:ext>
            </a:extLst>
          </p:cNvPr>
          <p:cNvSpPr/>
          <p:nvPr/>
        </p:nvSpPr>
        <p:spPr>
          <a:xfrm rot="16200000">
            <a:off x="6094188" y="2073350"/>
            <a:ext cx="518834" cy="398210"/>
          </a:xfrm>
          <a:prstGeom prst="downArrow">
            <a:avLst/>
          </a:prstGeom>
          <a:solidFill>
            <a:schemeClr val="accent1">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n-ea"/>
              <a:cs typeface="+mn-cs"/>
            </a:endParaRPr>
          </a:p>
        </p:txBody>
      </p:sp>
      <p:sp>
        <p:nvSpPr>
          <p:cNvPr id="19" name="テキスト ボックス 18">
            <a:extLst>
              <a:ext uri="{FF2B5EF4-FFF2-40B4-BE49-F238E27FC236}">
                <a16:creationId xmlns:a16="http://schemas.microsoft.com/office/drawing/2014/main" id="{516B847F-BA6C-E946-6F96-0547452C287B}"/>
              </a:ext>
            </a:extLst>
          </p:cNvPr>
          <p:cNvSpPr txBox="1"/>
          <p:nvPr/>
        </p:nvSpPr>
        <p:spPr>
          <a:xfrm>
            <a:off x="6537977" y="1969576"/>
            <a:ext cx="5640283" cy="523220"/>
          </a:xfrm>
          <a:prstGeom prst="rect">
            <a:avLst/>
          </a:prstGeom>
          <a:noFill/>
          <a:ln w="38100">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提案をもとに介護手順書を作成し、現場スタッフに展開することで介護職の腰への負担軽減がみられた。</a:t>
            </a:r>
          </a:p>
        </p:txBody>
      </p:sp>
      <p:sp>
        <p:nvSpPr>
          <p:cNvPr id="37" name="正方形/長方形 36">
            <a:extLst>
              <a:ext uri="{FF2B5EF4-FFF2-40B4-BE49-F238E27FC236}">
                <a16:creationId xmlns:a16="http://schemas.microsoft.com/office/drawing/2014/main" id="{6351FD66-1F95-90DD-77DD-3A5D69AE5252}"/>
              </a:ext>
            </a:extLst>
          </p:cNvPr>
          <p:cNvSpPr/>
          <p:nvPr/>
        </p:nvSpPr>
        <p:spPr>
          <a:xfrm>
            <a:off x="339333" y="3070520"/>
            <a:ext cx="2438466" cy="2353531"/>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pic>
        <p:nvPicPr>
          <p:cNvPr id="38" name="図 37">
            <a:extLst>
              <a:ext uri="{FF2B5EF4-FFF2-40B4-BE49-F238E27FC236}">
                <a16:creationId xmlns:a16="http://schemas.microsoft.com/office/drawing/2014/main" id="{A14ADFE6-BFBD-8735-DBAC-EF68538B8CB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0429" y="3572561"/>
            <a:ext cx="914576" cy="914576"/>
          </a:xfrm>
          <a:prstGeom prst="rect">
            <a:avLst/>
          </a:prstGeom>
        </p:spPr>
      </p:pic>
      <p:pic>
        <p:nvPicPr>
          <p:cNvPr id="39" name="コンテンツ プレースホルダー 4">
            <a:extLst>
              <a:ext uri="{FF2B5EF4-FFF2-40B4-BE49-F238E27FC236}">
                <a16:creationId xmlns:a16="http://schemas.microsoft.com/office/drawing/2014/main" id="{BEC0B238-69DB-BEBB-4DC1-94615D766B08}"/>
              </a:ext>
            </a:extLst>
          </p:cNvPr>
          <p:cNvPicPr>
            <a:picLocks noGrp="1" noChangeAspect="1"/>
          </p:cNvPicPr>
          <p:nvPr>
            <p:ph idx="1"/>
          </p:nvPr>
        </p:nvPicPr>
        <p:blipFill rotWithShape="1">
          <a:blip r:embed="rId4" cstate="email">
            <a:extLst>
              <a:ext uri="{28A0092B-C50C-407E-A947-70E740481C1C}">
                <a14:useLocalDpi xmlns:a14="http://schemas.microsoft.com/office/drawing/2010/main"/>
              </a:ext>
            </a:extLst>
          </a:blip>
          <a:srcRect/>
          <a:stretch/>
        </p:blipFill>
        <p:spPr>
          <a:xfrm>
            <a:off x="1580958" y="3749358"/>
            <a:ext cx="832199" cy="583855"/>
          </a:xfrm>
        </p:spPr>
      </p:pic>
      <p:sp>
        <p:nvSpPr>
          <p:cNvPr id="40" name="四角形: 角を丸くする 39">
            <a:extLst>
              <a:ext uri="{FF2B5EF4-FFF2-40B4-BE49-F238E27FC236}">
                <a16:creationId xmlns:a16="http://schemas.microsoft.com/office/drawing/2014/main" id="{6A6E1BBA-C3BF-6D8E-0F07-13EB643C591A}"/>
              </a:ext>
            </a:extLst>
          </p:cNvPr>
          <p:cNvSpPr/>
          <p:nvPr/>
        </p:nvSpPr>
        <p:spPr>
          <a:xfrm>
            <a:off x="392120" y="4460185"/>
            <a:ext cx="2280693" cy="901045"/>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前方から抱える形で移乗介助を行っているが、腰への負担を感じている介護職が多いとの相談あり。</a:t>
            </a:r>
            <a:endParaRPr kumimoji="1" lang="en-US" altLang="ja-JP" sz="1200" b="0" i="0" u="none" strike="noStrike" kern="1200" cap="none" spc="0" normalizeH="0" baseline="0" noProof="0" dirty="0">
              <a:ln>
                <a:noFill/>
              </a:ln>
              <a:solidFill>
                <a:prstClr val="black"/>
              </a:solidFill>
              <a:effectLst/>
              <a:uLnTx/>
              <a:uFillTx/>
              <a:latin typeface="+mn-ea"/>
              <a:cs typeface="+mn-cs"/>
            </a:endParaRPr>
          </a:p>
        </p:txBody>
      </p:sp>
      <p:sp>
        <p:nvSpPr>
          <p:cNvPr id="41" name="テキスト ボックス 40">
            <a:extLst>
              <a:ext uri="{FF2B5EF4-FFF2-40B4-BE49-F238E27FC236}">
                <a16:creationId xmlns:a16="http://schemas.microsoft.com/office/drawing/2014/main" id="{FCD01F2D-8332-7E56-8A95-9DCE6FB50352}"/>
              </a:ext>
            </a:extLst>
          </p:cNvPr>
          <p:cNvSpPr txBox="1"/>
          <p:nvPr/>
        </p:nvSpPr>
        <p:spPr>
          <a:xfrm>
            <a:off x="237240" y="3124554"/>
            <a:ext cx="260528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highlight>
                  <a:srgbClr val="FFFF00"/>
                </a:highlight>
                <a:uLnTx/>
                <a:uFillTx/>
                <a:latin typeface="+mn-ea"/>
                <a:cs typeface="+mn-cs"/>
              </a:rPr>
              <a:t>そんぽの家　小平仲町の事例</a:t>
            </a:r>
            <a:r>
              <a:rPr kumimoji="1" lang="ja-JP" altLang="en-US" sz="1400" b="0" i="0" u="none" strike="noStrike" kern="1200" cap="none" spc="0" normalizeH="0" baseline="0" noProof="0" dirty="0">
                <a:ln>
                  <a:noFill/>
                </a:ln>
                <a:solidFill>
                  <a:prstClr val="black"/>
                </a:solidFill>
                <a:effectLst/>
                <a:highlight>
                  <a:srgbClr val="FFFF00"/>
                </a:highlight>
                <a:uLnTx/>
                <a:uFillTx/>
                <a:latin typeface="+mn-ea"/>
                <a:cs typeface="+mn-cs"/>
              </a:rPr>
              <a:t>　</a:t>
            </a:r>
            <a:endParaRPr kumimoji="1" lang="en-US" altLang="ja-JP" sz="1400" b="0" i="0" u="none" strike="noStrike" kern="1200" cap="none" spc="0" normalizeH="0" baseline="0" noProof="0" dirty="0">
              <a:ln>
                <a:noFill/>
              </a:ln>
              <a:solidFill>
                <a:prstClr val="black"/>
              </a:solidFill>
              <a:effectLst/>
              <a:highlight>
                <a:srgbClr val="FFFF00"/>
              </a:highlight>
              <a:uLnTx/>
              <a:uFillTx/>
              <a:latin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n-ea"/>
                <a:cs typeface="+mn-cs"/>
              </a:rPr>
              <a:t>A</a:t>
            </a:r>
            <a:r>
              <a:rPr kumimoji="1" lang="ja-JP" altLang="en-US" sz="1400" b="0" i="0" u="none" strike="noStrike" kern="1200" cap="none" spc="0" normalizeH="0" baseline="0" noProof="0" dirty="0">
                <a:ln>
                  <a:noFill/>
                </a:ln>
                <a:solidFill>
                  <a:prstClr val="black"/>
                </a:solidFill>
                <a:effectLst/>
                <a:uLnTx/>
                <a:uFillTx/>
                <a:latin typeface="+mn-ea"/>
                <a:cs typeface="+mn-cs"/>
              </a:rPr>
              <a:t>様　要介護５</a:t>
            </a:r>
          </a:p>
        </p:txBody>
      </p:sp>
      <p:pic>
        <p:nvPicPr>
          <p:cNvPr id="45" name="図 44">
            <a:extLst>
              <a:ext uri="{FF2B5EF4-FFF2-40B4-BE49-F238E27FC236}">
                <a16:creationId xmlns:a16="http://schemas.microsoft.com/office/drawing/2014/main" id="{D92686BA-B848-AF97-CE93-EB97A7FDCBD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5400000">
            <a:off x="5256626" y="3586099"/>
            <a:ext cx="1061671" cy="758623"/>
          </a:xfrm>
          <a:prstGeom prst="rect">
            <a:avLst/>
          </a:prstGeom>
        </p:spPr>
      </p:pic>
      <p:sp>
        <p:nvSpPr>
          <p:cNvPr id="47" name="四角形: 角を丸くする 46">
            <a:extLst>
              <a:ext uri="{FF2B5EF4-FFF2-40B4-BE49-F238E27FC236}">
                <a16:creationId xmlns:a16="http://schemas.microsoft.com/office/drawing/2014/main" id="{2B2C59C6-6B7C-1362-0CCF-412C9905C9A8}"/>
              </a:ext>
            </a:extLst>
          </p:cNvPr>
          <p:cNvSpPr/>
          <p:nvPr/>
        </p:nvSpPr>
        <p:spPr>
          <a:xfrm>
            <a:off x="3314356" y="3582192"/>
            <a:ext cx="2029066" cy="1687854"/>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・座位は安定しているが、</a:t>
            </a:r>
            <a:endParaRPr kumimoji="1" lang="en-US" altLang="ja-JP" sz="12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両足の筋力が低下して</a:t>
            </a:r>
            <a:endParaRPr kumimoji="1" lang="en-US" altLang="ja-JP" sz="12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いる。</a:t>
            </a:r>
            <a:endParaRPr kumimoji="1" lang="en-US" altLang="ja-JP" sz="12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・立ち上りは難しい。</a:t>
            </a:r>
            <a:endParaRPr kumimoji="1" lang="en-US" altLang="ja-JP" sz="12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・手すりなどにつかまり前かがみの姿勢になることで、お尻をわずかに浮かせられる程度の筋力は残っていた。</a:t>
            </a:r>
            <a:endParaRPr kumimoji="1" lang="en-US" altLang="ja-JP" sz="1200" b="0" i="0" u="none" strike="noStrike" kern="1200" cap="none" spc="0" normalizeH="0" baseline="0" noProof="0" dirty="0">
              <a:ln>
                <a:noFill/>
              </a:ln>
              <a:solidFill>
                <a:prstClr val="black"/>
              </a:solidFill>
              <a:effectLst/>
              <a:uLnTx/>
              <a:uFillTx/>
              <a:latin typeface="+mn-ea"/>
              <a:cs typeface="+mn-cs"/>
            </a:endParaRPr>
          </a:p>
        </p:txBody>
      </p:sp>
      <p:pic>
        <p:nvPicPr>
          <p:cNvPr id="48" name="図 47">
            <a:extLst>
              <a:ext uri="{FF2B5EF4-FFF2-40B4-BE49-F238E27FC236}">
                <a16:creationId xmlns:a16="http://schemas.microsoft.com/office/drawing/2014/main" id="{B66A2704-BAD3-FB25-709E-CBAA9FFAA2C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75625" y="4518298"/>
            <a:ext cx="665747" cy="906723"/>
          </a:xfrm>
          <a:prstGeom prst="rect">
            <a:avLst/>
          </a:prstGeom>
        </p:spPr>
      </p:pic>
      <p:sp>
        <p:nvSpPr>
          <p:cNvPr id="49" name="テキスト ボックス 48">
            <a:extLst>
              <a:ext uri="{FF2B5EF4-FFF2-40B4-BE49-F238E27FC236}">
                <a16:creationId xmlns:a16="http://schemas.microsoft.com/office/drawing/2014/main" id="{1E4889ED-7B8F-1B55-AFE5-E0E488BAA755}"/>
              </a:ext>
            </a:extLst>
          </p:cNvPr>
          <p:cNvSpPr txBox="1"/>
          <p:nvPr/>
        </p:nvSpPr>
        <p:spPr>
          <a:xfrm>
            <a:off x="3196279" y="3073752"/>
            <a:ext cx="2762334" cy="384721"/>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highlight>
                  <a:srgbClr val="FFFF00"/>
                </a:highlight>
                <a:uLnTx/>
                <a:uFillTx/>
                <a:latin typeface="+mn-ea"/>
                <a:cs typeface="+mn-cs"/>
              </a:rPr>
              <a:t>理学療法士によるアセスメント</a:t>
            </a:r>
            <a:endParaRPr kumimoji="1" lang="en-US" altLang="ja-JP" sz="1400" b="1" i="0" u="none" strike="noStrike" kern="1200" cap="none" spc="0" normalizeH="0" baseline="0" noProof="0" dirty="0">
              <a:ln>
                <a:noFill/>
              </a:ln>
              <a:solidFill>
                <a:prstClr val="black"/>
              </a:solidFill>
              <a:effectLst/>
              <a:highlight>
                <a:srgbClr val="FFFF00"/>
              </a:highlight>
              <a:uLnTx/>
              <a:uFillTx/>
              <a:latin typeface="+mn-ea"/>
              <a:cs typeface="+mn-cs"/>
            </a:endParaRPr>
          </a:p>
        </p:txBody>
      </p:sp>
      <p:sp>
        <p:nvSpPr>
          <p:cNvPr id="50" name="正方形/長方形 49">
            <a:extLst>
              <a:ext uri="{FF2B5EF4-FFF2-40B4-BE49-F238E27FC236}">
                <a16:creationId xmlns:a16="http://schemas.microsoft.com/office/drawing/2014/main" id="{DDDE68F6-188C-6493-9C54-26C6684D7124}"/>
              </a:ext>
            </a:extLst>
          </p:cNvPr>
          <p:cNvSpPr/>
          <p:nvPr/>
        </p:nvSpPr>
        <p:spPr>
          <a:xfrm>
            <a:off x="3178334" y="3070520"/>
            <a:ext cx="3176380" cy="2382013"/>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sp>
        <p:nvSpPr>
          <p:cNvPr id="51" name="二等辺三角形 12">
            <a:extLst>
              <a:ext uri="{FF2B5EF4-FFF2-40B4-BE49-F238E27FC236}">
                <a16:creationId xmlns:a16="http://schemas.microsoft.com/office/drawing/2014/main" id="{33D43685-468A-3BB7-0B81-656975A7D2FF}"/>
              </a:ext>
            </a:extLst>
          </p:cNvPr>
          <p:cNvSpPr/>
          <p:nvPr/>
        </p:nvSpPr>
        <p:spPr>
          <a:xfrm rot="5400000">
            <a:off x="2740928" y="4081266"/>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2" name="二等辺三角形 12">
            <a:extLst>
              <a:ext uri="{FF2B5EF4-FFF2-40B4-BE49-F238E27FC236}">
                <a16:creationId xmlns:a16="http://schemas.microsoft.com/office/drawing/2014/main" id="{200D716A-6433-584B-B504-47C0A47220D1}"/>
              </a:ext>
            </a:extLst>
          </p:cNvPr>
          <p:cNvSpPr/>
          <p:nvPr/>
        </p:nvSpPr>
        <p:spPr>
          <a:xfrm rot="5400000">
            <a:off x="6683197" y="4081266"/>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テキスト ボックス 53">
            <a:extLst>
              <a:ext uri="{FF2B5EF4-FFF2-40B4-BE49-F238E27FC236}">
                <a16:creationId xmlns:a16="http://schemas.microsoft.com/office/drawing/2014/main" id="{C5682830-FF76-E6D0-6BFB-94AA89FF8D95}"/>
              </a:ext>
            </a:extLst>
          </p:cNvPr>
          <p:cNvSpPr txBox="1"/>
          <p:nvPr/>
        </p:nvSpPr>
        <p:spPr>
          <a:xfrm>
            <a:off x="7348463" y="3599996"/>
            <a:ext cx="2605221"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a:t>
            </a:r>
            <a:r>
              <a:rPr kumimoji="1" lang="en-US" altLang="ja-JP" sz="1400" b="0" i="0" u="none" strike="noStrike" kern="1200" cap="none" spc="0" normalizeH="0" baseline="0" noProof="0" dirty="0">
                <a:ln>
                  <a:noFill/>
                </a:ln>
                <a:solidFill>
                  <a:prstClr val="black"/>
                </a:solidFill>
                <a:effectLst/>
                <a:uLnTx/>
                <a:uFillTx/>
                <a:latin typeface="+mn-ea"/>
                <a:cs typeface="+mn-cs"/>
              </a:rPr>
              <a:t>A</a:t>
            </a:r>
            <a:r>
              <a:rPr kumimoji="1" lang="ja-JP" altLang="en-US" sz="1400" b="0" i="0" u="none" strike="noStrike" kern="1200" cap="none" spc="0" normalizeH="0" baseline="0" noProof="0" dirty="0">
                <a:ln>
                  <a:noFill/>
                </a:ln>
                <a:solidFill>
                  <a:prstClr val="black"/>
                </a:solidFill>
                <a:effectLst/>
                <a:uLnTx/>
                <a:uFillTx/>
                <a:latin typeface="+mn-ea"/>
                <a:cs typeface="+mn-cs"/>
              </a:rPr>
              <a:t>様の残存能力を発揮し、</a:t>
            </a:r>
            <a:endParaRPr kumimoji="1" lang="en-US" altLang="ja-JP" sz="14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かつ介護職に負担の少ない、</a:t>
            </a:r>
            <a:r>
              <a:rPr kumimoji="1" lang="ja-JP" altLang="en-US" sz="1400" b="0" i="0" u="none" strike="noStrike" kern="1200" cap="none" spc="0" normalizeH="0" baseline="0" noProof="0" dirty="0">
                <a:ln>
                  <a:noFill/>
                </a:ln>
                <a:solidFill>
                  <a:prstClr val="black"/>
                </a:solidFill>
                <a:effectLst/>
                <a:highlight>
                  <a:srgbClr val="FFFF00"/>
                </a:highlight>
                <a:uLnTx/>
                <a:uFillTx/>
                <a:latin typeface="+mn-ea"/>
                <a:cs typeface="+mn-cs"/>
              </a:rPr>
              <a:t>後方からの介助方法</a:t>
            </a:r>
            <a:r>
              <a:rPr kumimoji="1" lang="ja-JP" altLang="en-US" sz="1400" b="0" i="0" u="none" strike="noStrike" kern="1200" cap="none" spc="0" normalizeH="0" baseline="0" noProof="0" dirty="0">
                <a:ln>
                  <a:noFill/>
                </a:ln>
                <a:solidFill>
                  <a:prstClr val="black"/>
                </a:solidFill>
                <a:effectLst/>
                <a:uLnTx/>
                <a:uFillTx/>
                <a:latin typeface="+mn-ea"/>
                <a:cs typeface="+mn-cs"/>
              </a:rPr>
              <a:t>を提案。</a:t>
            </a:r>
            <a:endParaRPr kumimoji="1" lang="en-US" altLang="ja-JP" sz="14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・介護手順書を作成し、</a:t>
            </a:r>
            <a:endParaRPr kumimoji="1" lang="en-US" altLang="ja-JP" sz="14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n-ea"/>
                <a:cs typeface="+mn-cs"/>
              </a:rPr>
              <a:t>現場スタッフに展開。</a:t>
            </a: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pic>
        <p:nvPicPr>
          <p:cNvPr id="56" name="図 55">
            <a:extLst>
              <a:ext uri="{FF2B5EF4-FFF2-40B4-BE49-F238E27FC236}">
                <a16:creationId xmlns:a16="http://schemas.microsoft.com/office/drawing/2014/main" id="{3A17AF5C-E918-6B16-DD7D-886A7244A0A9}"/>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9900812" y="3134773"/>
            <a:ext cx="1950720" cy="2230447"/>
          </a:xfrm>
          <a:prstGeom prst="rect">
            <a:avLst/>
          </a:prstGeom>
        </p:spPr>
      </p:pic>
      <p:sp>
        <p:nvSpPr>
          <p:cNvPr id="59" name="正方形/長方形 58">
            <a:extLst>
              <a:ext uri="{FF2B5EF4-FFF2-40B4-BE49-F238E27FC236}">
                <a16:creationId xmlns:a16="http://schemas.microsoft.com/office/drawing/2014/main" id="{8D083598-32FE-FC5B-EA34-1A95044D2E55}"/>
              </a:ext>
            </a:extLst>
          </p:cNvPr>
          <p:cNvSpPr/>
          <p:nvPr/>
        </p:nvSpPr>
        <p:spPr>
          <a:xfrm>
            <a:off x="7315200" y="3070520"/>
            <a:ext cx="4639560" cy="2382013"/>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sp>
        <p:nvSpPr>
          <p:cNvPr id="60" name="テキスト ボックス 59">
            <a:extLst>
              <a:ext uri="{FF2B5EF4-FFF2-40B4-BE49-F238E27FC236}">
                <a16:creationId xmlns:a16="http://schemas.microsoft.com/office/drawing/2014/main" id="{437DA7DB-202B-0DC2-52C3-CC39A1B474EB}"/>
              </a:ext>
            </a:extLst>
          </p:cNvPr>
          <p:cNvSpPr txBox="1"/>
          <p:nvPr/>
        </p:nvSpPr>
        <p:spPr>
          <a:xfrm>
            <a:off x="7348463" y="3073752"/>
            <a:ext cx="2442520" cy="384721"/>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highlight>
                  <a:srgbClr val="FFFF00"/>
                </a:highlight>
                <a:uLnTx/>
                <a:uFillTx/>
                <a:latin typeface="+mn-ea"/>
                <a:cs typeface="+mn-cs"/>
              </a:rPr>
              <a:t>提案と結果</a:t>
            </a:r>
            <a:endParaRPr kumimoji="1" lang="en-US" altLang="ja-JP" sz="1400" b="1" i="0" u="none" strike="noStrike" kern="1200" cap="none" spc="0" normalizeH="0" baseline="0" noProof="0" dirty="0">
              <a:ln>
                <a:noFill/>
              </a:ln>
              <a:solidFill>
                <a:prstClr val="black"/>
              </a:solidFill>
              <a:effectLst/>
              <a:highlight>
                <a:srgbClr val="FFFF00"/>
              </a:highlight>
              <a:uLnTx/>
              <a:uFillTx/>
              <a:latin typeface="+mn-ea"/>
              <a:cs typeface="+mn-cs"/>
            </a:endParaRPr>
          </a:p>
        </p:txBody>
      </p:sp>
    </p:spTree>
    <p:extLst>
      <p:ext uri="{BB962C8B-B14F-4D97-AF65-F5344CB8AC3E}">
        <p14:creationId xmlns:p14="http://schemas.microsoft.com/office/powerpoint/2010/main" val="4190349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8118EE7B-4E8F-C8C1-794A-CE5CA08DD03B}"/>
              </a:ext>
            </a:extLst>
          </p:cNvPr>
          <p:cNvSpPr/>
          <p:nvPr/>
        </p:nvSpPr>
        <p:spPr>
          <a:xfrm>
            <a:off x="1767745" y="638121"/>
            <a:ext cx="6682079" cy="700391"/>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tx1"/>
                </a:solidFill>
                <a:latin typeface="+mn-ea"/>
              </a:rPr>
              <a:t>事故を未然に予見する！</a:t>
            </a:r>
            <a:r>
              <a:rPr kumimoji="1" lang="en-US" altLang="ja-JP" sz="3200" b="1" dirty="0">
                <a:solidFill>
                  <a:schemeClr val="tx1"/>
                </a:solidFill>
                <a:latin typeface="+mn-ea"/>
              </a:rPr>
              <a:t>KYT</a:t>
            </a:r>
            <a:r>
              <a:rPr kumimoji="1" lang="ja-JP" altLang="en-US" sz="3200" b="1" dirty="0">
                <a:solidFill>
                  <a:schemeClr val="tx1"/>
                </a:solidFill>
                <a:latin typeface="+mn-ea"/>
              </a:rPr>
              <a:t>活動（危険予知トレーニング）</a:t>
            </a:r>
          </a:p>
        </p:txBody>
      </p:sp>
      <p:sp>
        <p:nvSpPr>
          <p:cNvPr id="6" name="正方形/長方形 5">
            <a:extLst>
              <a:ext uri="{FF2B5EF4-FFF2-40B4-BE49-F238E27FC236}">
                <a16:creationId xmlns:a16="http://schemas.microsoft.com/office/drawing/2014/main" id="{09828238-C931-8226-0132-23877D1E652C}"/>
              </a:ext>
            </a:extLst>
          </p:cNvPr>
          <p:cNvSpPr/>
          <p:nvPr/>
        </p:nvSpPr>
        <p:spPr>
          <a:xfrm>
            <a:off x="187969" y="1949433"/>
            <a:ext cx="7853291" cy="603603"/>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sysClr val="windowText" lastClr="000000"/>
                </a:solidFill>
                <a:latin typeface="+mn-ea"/>
              </a:rPr>
              <a:t>・店舗メンバー：約</a:t>
            </a:r>
            <a:r>
              <a:rPr lang="en-US" altLang="ja-JP" sz="1400" dirty="0">
                <a:solidFill>
                  <a:sysClr val="windowText" lastClr="000000"/>
                </a:solidFill>
                <a:latin typeface="+mn-ea"/>
              </a:rPr>
              <a:t>24,000</a:t>
            </a:r>
            <a:r>
              <a:rPr lang="ja-JP" altLang="en-US" sz="1400" dirty="0">
                <a:solidFill>
                  <a:sysClr val="windowText" lastClr="000000"/>
                </a:solidFill>
                <a:latin typeface="+mn-ea"/>
              </a:rPr>
              <a:t>人が在籍　　</a:t>
            </a:r>
            <a:r>
              <a:rPr kumimoji="1" lang="ja-JP" altLang="en-US" sz="1400" dirty="0">
                <a:solidFill>
                  <a:sysClr val="windowText" lastClr="000000"/>
                </a:solidFill>
                <a:latin typeface="+mn-ea"/>
              </a:rPr>
              <a:t>・パート、アルバイトへの安全教育が行き届いていない</a:t>
            </a:r>
            <a:endParaRPr kumimoji="1" lang="en-US" altLang="ja-JP" sz="1400" dirty="0">
              <a:solidFill>
                <a:sysClr val="windowText" lastClr="000000"/>
              </a:solidFill>
              <a:latin typeface="+mn-ea"/>
            </a:endParaRPr>
          </a:p>
          <a:p>
            <a:r>
              <a:rPr lang="ja-JP" altLang="en-US" sz="1400" dirty="0">
                <a:solidFill>
                  <a:sysClr val="windowText" lastClr="000000"/>
                </a:solidFill>
                <a:latin typeface="+mn-ea"/>
              </a:rPr>
              <a:t>・店舗規模（従業員数）が</a:t>
            </a:r>
            <a:r>
              <a:rPr lang="en-US" altLang="ja-JP" sz="1400" dirty="0">
                <a:solidFill>
                  <a:sysClr val="windowText" lastClr="000000"/>
                </a:solidFill>
                <a:latin typeface="+mn-ea"/>
              </a:rPr>
              <a:t>30</a:t>
            </a:r>
            <a:r>
              <a:rPr lang="ja-JP" altLang="en-US" sz="1400" dirty="0">
                <a:solidFill>
                  <a:sysClr val="windowText" lastClr="000000"/>
                </a:solidFill>
                <a:latin typeface="+mn-ea"/>
              </a:rPr>
              <a:t>人～</a:t>
            </a:r>
            <a:r>
              <a:rPr lang="en-US" altLang="ja-JP" sz="1400" dirty="0">
                <a:solidFill>
                  <a:sysClr val="windowText" lastClr="000000"/>
                </a:solidFill>
                <a:latin typeface="+mn-ea"/>
              </a:rPr>
              <a:t>250</a:t>
            </a:r>
            <a:r>
              <a:rPr lang="ja-JP" altLang="en-US" sz="1400" dirty="0">
                <a:solidFill>
                  <a:sysClr val="windowText" lastClr="000000"/>
                </a:solidFill>
                <a:latin typeface="+mn-ea"/>
              </a:rPr>
              <a:t>人と格差が大きい</a:t>
            </a:r>
            <a:endParaRPr lang="en-US" altLang="ja-JP" sz="1400" dirty="0">
              <a:solidFill>
                <a:sysClr val="windowText" lastClr="000000"/>
              </a:solidFill>
              <a:latin typeface="+mn-ea"/>
            </a:endParaRPr>
          </a:p>
        </p:txBody>
      </p:sp>
      <p:sp>
        <p:nvSpPr>
          <p:cNvPr id="2" name="四角形: 角を丸くする 1">
            <a:extLst>
              <a:ext uri="{FF2B5EF4-FFF2-40B4-BE49-F238E27FC236}">
                <a16:creationId xmlns:a16="http://schemas.microsoft.com/office/drawing/2014/main" id="{4A6196F9-2860-88E7-152A-8C25C3BBC90A}"/>
              </a:ext>
            </a:extLst>
          </p:cNvPr>
          <p:cNvSpPr/>
          <p:nvPr/>
        </p:nvSpPr>
        <p:spPr>
          <a:xfrm>
            <a:off x="8602133" y="239443"/>
            <a:ext cx="3249399" cy="109605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n-ea"/>
              </a:rPr>
              <a:t>事業者名：株式会社カインズ</a:t>
            </a:r>
            <a:endParaRPr kumimoji="1" lang="en-US" altLang="ja-JP" sz="1400" dirty="0">
              <a:solidFill>
                <a:schemeClr val="tx1"/>
              </a:solidFill>
              <a:latin typeface="+mn-ea"/>
            </a:endParaRPr>
          </a:p>
          <a:p>
            <a:r>
              <a:rPr lang="ja-JP" altLang="en-US" sz="1400" dirty="0">
                <a:solidFill>
                  <a:schemeClr val="tx1"/>
                </a:solidFill>
                <a:latin typeface="+mn-ea"/>
                <a:cs typeface="Poppins"/>
              </a:rPr>
              <a:t>業界・業種：小売</a:t>
            </a:r>
            <a:endParaRPr lang="en-US" altLang="ja-JP" sz="1400" dirty="0">
              <a:solidFill>
                <a:schemeClr val="tx1"/>
              </a:solidFill>
              <a:latin typeface="+mn-ea"/>
              <a:cs typeface="Poppins"/>
            </a:endParaRPr>
          </a:p>
          <a:p>
            <a:r>
              <a:rPr lang="ja-JP" altLang="en-US" sz="1400" dirty="0">
                <a:solidFill>
                  <a:schemeClr val="tx1"/>
                </a:solidFill>
                <a:latin typeface="+mn-ea"/>
                <a:cs typeface="Poppins"/>
              </a:rPr>
              <a:t>従業員規模：約</a:t>
            </a:r>
            <a:r>
              <a:rPr lang="en-US" altLang="ja-JP" sz="1400" dirty="0">
                <a:solidFill>
                  <a:schemeClr val="tx1"/>
                </a:solidFill>
                <a:latin typeface="+mn-ea"/>
                <a:cs typeface="Poppins"/>
              </a:rPr>
              <a:t>24,000</a:t>
            </a:r>
            <a:r>
              <a:rPr lang="ja-JP" altLang="en-US" sz="1400" dirty="0">
                <a:solidFill>
                  <a:schemeClr val="tx1"/>
                </a:solidFill>
                <a:latin typeface="+mn-ea"/>
                <a:cs typeface="Poppins"/>
              </a:rPr>
              <a:t>人</a:t>
            </a:r>
            <a:endParaRPr lang="en-US" altLang="ja-JP" sz="1400" dirty="0">
              <a:solidFill>
                <a:schemeClr val="tx1"/>
              </a:solidFill>
              <a:latin typeface="+mn-ea"/>
              <a:cs typeface="Poppins"/>
            </a:endParaRPr>
          </a:p>
          <a:p>
            <a:r>
              <a:rPr lang="ja-JP" altLang="en-US" sz="1400" dirty="0">
                <a:solidFill>
                  <a:schemeClr val="tx1"/>
                </a:solidFill>
                <a:latin typeface="+mn-ea"/>
                <a:cs typeface="Poppins"/>
              </a:rPr>
              <a:t>地域：関東</a:t>
            </a:r>
            <a:r>
              <a:rPr lang="en-US" altLang="ja-JP" sz="1400" dirty="0">
                <a:solidFill>
                  <a:schemeClr val="tx1"/>
                </a:solidFill>
                <a:latin typeface="+mn-ea"/>
                <a:cs typeface="Poppins"/>
              </a:rPr>
              <a:t>/</a:t>
            </a:r>
            <a:r>
              <a:rPr lang="ja-JP" altLang="en-US" sz="1400" dirty="0">
                <a:solidFill>
                  <a:schemeClr val="tx1"/>
                </a:solidFill>
                <a:latin typeface="+mn-ea"/>
                <a:cs typeface="Poppins"/>
              </a:rPr>
              <a:t>埼玉</a:t>
            </a:r>
            <a:endParaRPr kumimoji="1" lang="ja-JP" altLang="en-US" sz="1400" dirty="0">
              <a:solidFill>
                <a:schemeClr val="tx1"/>
              </a:solidFill>
              <a:latin typeface="+mn-ea"/>
            </a:endParaRPr>
          </a:p>
        </p:txBody>
      </p:sp>
      <p:sp>
        <p:nvSpPr>
          <p:cNvPr id="12" name="正方形/長方形 11">
            <a:extLst>
              <a:ext uri="{FF2B5EF4-FFF2-40B4-BE49-F238E27FC236}">
                <a16:creationId xmlns:a16="http://schemas.microsoft.com/office/drawing/2014/main" id="{4B949F4D-4A0D-B9B2-BE33-AE0BF9C46D20}"/>
              </a:ext>
            </a:extLst>
          </p:cNvPr>
          <p:cNvSpPr/>
          <p:nvPr/>
        </p:nvSpPr>
        <p:spPr>
          <a:xfrm>
            <a:off x="-1" y="-1625"/>
            <a:ext cx="5334001" cy="410188"/>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b="1" dirty="0">
                <a:solidFill>
                  <a:srgbClr val="FF0000"/>
                </a:solidFill>
                <a:latin typeface="+mn-ea"/>
              </a:rPr>
              <a:t>【</a:t>
            </a:r>
            <a:r>
              <a:rPr lang="ja-JP" altLang="en-US" sz="1600" b="1" dirty="0">
                <a:solidFill>
                  <a:srgbClr val="FF0000"/>
                </a:solidFill>
                <a:latin typeface="+mn-ea"/>
              </a:rPr>
              <a:t>資料作成例：安全な職場づくり部門</a:t>
            </a:r>
            <a:r>
              <a:rPr lang="en-US" altLang="ja-JP" sz="1600" b="1" dirty="0">
                <a:solidFill>
                  <a:srgbClr val="FF0000"/>
                </a:solidFill>
                <a:latin typeface="+mn-ea"/>
              </a:rPr>
              <a:t>】</a:t>
            </a:r>
            <a:endParaRPr kumimoji="1" lang="ja-JP" altLang="en-US" sz="1600" b="1" dirty="0">
              <a:solidFill>
                <a:srgbClr val="FF0000"/>
              </a:solidFill>
              <a:latin typeface="+mn-ea"/>
            </a:endParaRPr>
          </a:p>
        </p:txBody>
      </p:sp>
      <p:sp>
        <p:nvSpPr>
          <p:cNvPr id="3" name="四角形: 角を丸くする 2">
            <a:extLst>
              <a:ext uri="{FF2B5EF4-FFF2-40B4-BE49-F238E27FC236}">
                <a16:creationId xmlns:a16="http://schemas.microsoft.com/office/drawing/2014/main" id="{813333D2-DACD-0AF9-8935-BFF532419D67}"/>
              </a:ext>
            </a:extLst>
          </p:cNvPr>
          <p:cNvSpPr/>
          <p:nvPr/>
        </p:nvSpPr>
        <p:spPr>
          <a:xfrm>
            <a:off x="187969" y="1529195"/>
            <a:ext cx="22503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bg1"/>
                </a:solidFill>
                <a:latin typeface="+mn-ea"/>
              </a:rPr>
              <a:t>背景（課題・ニーズ）</a:t>
            </a:r>
            <a:endParaRPr kumimoji="1" lang="ja-JP" altLang="en-US" sz="1400" b="1" dirty="0">
              <a:solidFill>
                <a:schemeClr val="bg1"/>
              </a:solidFill>
              <a:latin typeface="+mn-ea"/>
            </a:endParaRPr>
          </a:p>
        </p:txBody>
      </p:sp>
      <p:sp>
        <p:nvSpPr>
          <p:cNvPr id="9" name="正方形/長方形 8">
            <a:extLst>
              <a:ext uri="{FF2B5EF4-FFF2-40B4-BE49-F238E27FC236}">
                <a16:creationId xmlns:a16="http://schemas.microsoft.com/office/drawing/2014/main" id="{341AA0E4-A414-B32F-BACB-9704B938D034}"/>
              </a:ext>
            </a:extLst>
          </p:cNvPr>
          <p:cNvSpPr/>
          <p:nvPr/>
        </p:nvSpPr>
        <p:spPr>
          <a:xfrm>
            <a:off x="340468" y="7399467"/>
            <a:ext cx="4993531" cy="987672"/>
          </a:xfrm>
          <a:prstGeom prst="rect">
            <a:avLst/>
          </a:prstGeom>
          <a:no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8"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sp>
        <p:nvSpPr>
          <p:cNvPr id="8" name="四角形: 角を丸くする 2">
            <a:extLst>
              <a:ext uri="{FF2B5EF4-FFF2-40B4-BE49-F238E27FC236}">
                <a16:creationId xmlns:a16="http://schemas.microsoft.com/office/drawing/2014/main" id="{FFA1F9D3-D421-A3C9-E02E-5229B0C2FF23}"/>
              </a:ext>
            </a:extLst>
          </p:cNvPr>
          <p:cNvSpPr/>
          <p:nvPr/>
        </p:nvSpPr>
        <p:spPr>
          <a:xfrm>
            <a:off x="187969" y="5490509"/>
            <a:ext cx="1686128"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latin typeface="+mn-ea"/>
              </a:rPr>
              <a:t>やってみての効果</a:t>
            </a:r>
          </a:p>
        </p:txBody>
      </p:sp>
      <p:sp>
        <p:nvSpPr>
          <p:cNvPr id="10" name="正方形/長方形 9">
            <a:extLst>
              <a:ext uri="{FF2B5EF4-FFF2-40B4-BE49-F238E27FC236}">
                <a16:creationId xmlns:a16="http://schemas.microsoft.com/office/drawing/2014/main" id="{7A24C41F-CF47-A30C-2DB1-294035F70E16}"/>
              </a:ext>
            </a:extLst>
          </p:cNvPr>
          <p:cNvSpPr/>
          <p:nvPr/>
        </p:nvSpPr>
        <p:spPr>
          <a:xfrm>
            <a:off x="187969" y="5907932"/>
            <a:ext cx="11788130" cy="885118"/>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8"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mn-ea"/>
                <a:cs typeface="+mn-cs"/>
              </a:rPr>
              <a:t>【</a:t>
            </a:r>
            <a:r>
              <a:rPr kumimoji="1" lang="ja-JP" altLang="en-US" sz="1400" b="1" i="0" u="none" strike="noStrike" kern="1200" cap="none" spc="0" normalizeH="0" baseline="0" noProof="0" dirty="0">
                <a:ln>
                  <a:noFill/>
                </a:ln>
                <a:solidFill>
                  <a:prstClr val="black"/>
                </a:solidFill>
                <a:effectLst/>
                <a:uLnTx/>
                <a:uFillTx/>
                <a:latin typeface="+mn-ea"/>
                <a:cs typeface="+mn-cs"/>
              </a:rPr>
              <a:t>定量的効果</a:t>
            </a:r>
            <a:r>
              <a:rPr kumimoji="1" lang="en-US" altLang="ja-JP" sz="1400" b="1" i="0" u="none" strike="noStrike" kern="1200" cap="none" spc="0" normalizeH="0" baseline="0" noProof="0" dirty="0">
                <a:ln>
                  <a:noFill/>
                </a:ln>
                <a:solidFill>
                  <a:prstClr val="black"/>
                </a:solidFill>
                <a:effectLst/>
                <a:uLnTx/>
                <a:uFillTx/>
                <a:latin typeface="+mn-ea"/>
                <a:cs typeface="+mn-cs"/>
              </a:rPr>
              <a:t>】</a:t>
            </a:r>
          </a:p>
          <a:p>
            <a:r>
              <a:rPr kumimoji="1" lang="ja-JP" altLang="en-US" b="1" dirty="0">
                <a:solidFill>
                  <a:srgbClr val="0070C0"/>
                </a:solidFill>
                <a:latin typeface="+mn-ea"/>
              </a:rPr>
              <a:t>・月間平均実施率：</a:t>
            </a:r>
            <a:r>
              <a:rPr kumimoji="1" lang="en-US" altLang="ja-JP" b="1" dirty="0">
                <a:solidFill>
                  <a:srgbClr val="0070C0"/>
                </a:solidFill>
                <a:latin typeface="+mn-ea"/>
              </a:rPr>
              <a:t>88</a:t>
            </a:r>
            <a:r>
              <a:rPr kumimoji="1" lang="ja-JP" altLang="en-US" b="1" dirty="0">
                <a:solidFill>
                  <a:srgbClr val="0070C0"/>
                </a:solidFill>
                <a:latin typeface="+mn-ea"/>
              </a:rPr>
              <a:t>％</a:t>
            </a:r>
            <a:r>
              <a:rPr kumimoji="1" lang="en-US" altLang="ja-JP" b="1" dirty="0">
                <a:solidFill>
                  <a:srgbClr val="0070C0"/>
                </a:solidFill>
                <a:latin typeface="+mn-ea"/>
              </a:rPr>
              <a:t>	</a:t>
            </a:r>
            <a:r>
              <a:rPr lang="ja-JP" altLang="en-US" b="1" dirty="0">
                <a:solidFill>
                  <a:srgbClr val="0070C0"/>
                </a:solidFill>
                <a:latin typeface="+mn-ea"/>
              </a:rPr>
              <a:t>・月間平均実施人数：約</a:t>
            </a:r>
            <a:r>
              <a:rPr lang="en-US" altLang="ja-JP" b="1" dirty="0">
                <a:solidFill>
                  <a:srgbClr val="0070C0"/>
                </a:solidFill>
                <a:latin typeface="+mn-ea"/>
              </a:rPr>
              <a:t>20,000</a:t>
            </a:r>
            <a:r>
              <a:rPr lang="ja-JP" altLang="en-US" b="1" dirty="0">
                <a:solidFill>
                  <a:srgbClr val="0070C0"/>
                </a:solidFill>
                <a:latin typeface="+mn-ea"/>
              </a:rPr>
              <a:t>～</a:t>
            </a:r>
            <a:r>
              <a:rPr lang="en-US" altLang="ja-JP" b="1" dirty="0">
                <a:solidFill>
                  <a:srgbClr val="0070C0"/>
                </a:solidFill>
                <a:latin typeface="+mn-ea"/>
              </a:rPr>
              <a:t>21,000</a:t>
            </a:r>
            <a:r>
              <a:rPr lang="ja-JP" altLang="en-US" b="1" dirty="0">
                <a:solidFill>
                  <a:srgbClr val="0070C0"/>
                </a:solidFill>
                <a:latin typeface="+mn-ea"/>
              </a:rPr>
              <a:t>人</a:t>
            </a:r>
            <a:endParaRPr kumimoji="1" lang="ja-JP" altLang="en-US" b="1" dirty="0">
              <a:solidFill>
                <a:srgbClr val="0070C0"/>
              </a:solidFill>
              <a:latin typeface="+mn-ea"/>
            </a:endParaRPr>
          </a:p>
        </p:txBody>
      </p:sp>
      <p:sp>
        <p:nvSpPr>
          <p:cNvPr id="22" name="四角形: 角を丸くする 2">
            <a:extLst>
              <a:ext uri="{FF2B5EF4-FFF2-40B4-BE49-F238E27FC236}">
                <a16:creationId xmlns:a16="http://schemas.microsoft.com/office/drawing/2014/main" id="{C52BD133-E04F-5998-9570-F734C5CCC2CA}"/>
              </a:ext>
            </a:extLst>
          </p:cNvPr>
          <p:cNvSpPr/>
          <p:nvPr/>
        </p:nvSpPr>
        <p:spPr>
          <a:xfrm>
            <a:off x="187969" y="2620233"/>
            <a:ext cx="34314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bg1"/>
                </a:solidFill>
                <a:latin typeface="+mn-ea"/>
              </a:rPr>
              <a:t>取り組んだプロジェクト内容</a:t>
            </a:r>
            <a:endParaRPr kumimoji="1" lang="ja-JP" altLang="en-US" sz="1400" b="1" dirty="0">
              <a:solidFill>
                <a:schemeClr val="bg1"/>
              </a:solidFill>
              <a:latin typeface="+mn-ea"/>
            </a:endParaRPr>
          </a:p>
        </p:txBody>
      </p:sp>
      <p:sp>
        <p:nvSpPr>
          <p:cNvPr id="26" name="正方形/長方形 25">
            <a:extLst>
              <a:ext uri="{FF2B5EF4-FFF2-40B4-BE49-F238E27FC236}">
                <a16:creationId xmlns:a16="http://schemas.microsoft.com/office/drawing/2014/main" id="{A20620BC-728D-A26E-1253-C185CC7FAA4D}"/>
              </a:ext>
            </a:extLst>
          </p:cNvPr>
          <p:cNvSpPr/>
          <p:nvPr/>
        </p:nvSpPr>
        <p:spPr>
          <a:xfrm>
            <a:off x="187969" y="3006053"/>
            <a:ext cx="11788131" cy="2229003"/>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marR="0" lvl="0" indent="0" algn="l" defTabSz="914400" rtl="0" eaLnBrk="1" fontAlgn="auto" latinLnBrk="0" hangingPunct="1">
              <a:lnSpc>
                <a:spcPct val="100000"/>
              </a:lnSpc>
              <a:spcBef>
                <a:spcPts val="0"/>
              </a:spcBef>
              <a:spcAft>
                <a:spcPts val="0"/>
              </a:spcAft>
              <a:buClrTx/>
              <a:buSzTx/>
              <a:buFontTx/>
              <a:buNone/>
              <a:tabLst/>
              <a:defRPr/>
            </a:pPr>
            <a:r>
              <a:rPr lang="ja-JP" altLang="en-US" sz="1400" b="1" dirty="0">
                <a:solidFill>
                  <a:srgbClr val="FF0000"/>
                </a:solidFill>
                <a:latin typeface="+mn-ea"/>
              </a:rPr>
              <a:t>デジタルツール「</a:t>
            </a:r>
            <a:r>
              <a:rPr lang="en-US" altLang="ja-JP" sz="1400" b="1" dirty="0">
                <a:solidFill>
                  <a:srgbClr val="FF0000"/>
                </a:solidFill>
                <a:latin typeface="+mn-ea"/>
              </a:rPr>
              <a:t>Forms</a:t>
            </a:r>
            <a:r>
              <a:rPr lang="ja-JP" altLang="en-US" sz="1400" b="1" dirty="0">
                <a:solidFill>
                  <a:srgbClr val="FF0000"/>
                </a:solidFill>
                <a:latin typeface="+mn-ea"/>
              </a:rPr>
              <a:t>」を運用</a:t>
            </a:r>
            <a:r>
              <a:rPr lang="ja-JP" altLang="en-US" sz="1400" dirty="0">
                <a:solidFill>
                  <a:sysClr val="windowText" lastClr="000000"/>
                </a:solidFill>
                <a:latin typeface="+mn-ea"/>
              </a:rPr>
              <a:t>し、</a:t>
            </a:r>
            <a:r>
              <a:rPr lang="ja-JP" altLang="en-US" sz="1400" b="1" dirty="0">
                <a:solidFill>
                  <a:srgbClr val="FF0000"/>
                </a:solidFill>
                <a:latin typeface="+mn-ea"/>
              </a:rPr>
              <a:t>店舗用スマホ型端末を使用した危険予知トレーニング</a:t>
            </a:r>
            <a:r>
              <a:rPr lang="ja-JP" altLang="en-US" sz="1400" dirty="0">
                <a:solidFill>
                  <a:sysClr val="windowText" lastClr="000000"/>
                </a:solidFill>
                <a:latin typeface="+mn-ea"/>
              </a:rPr>
              <a:t>をアルバイトまで含めた全メンバーが毎月実施する</a:t>
            </a:r>
            <a:endParaRPr kumimoji="1" lang="en-US" altLang="ja-JP" sz="1400" b="0" i="0" u="none" strike="noStrike" kern="1200" cap="none" spc="0" normalizeH="0" baseline="0" noProof="0" dirty="0">
              <a:ln>
                <a:noFill/>
              </a:ln>
              <a:solidFill>
                <a:prstClr val="black"/>
              </a:solidFill>
              <a:effectLst/>
              <a:uLnTx/>
              <a:uFillTx/>
              <a:latin typeface="+mn-ea"/>
              <a:cs typeface="+mn-cs"/>
            </a:endParaRPr>
          </a:p>
        </p:txBody>
      </p:sp>
      <p:sp>
        <p:nvSpPr>
          <p:cNvPr id="33" name="二等辺三角形 12">
            <a:extLst>
              <a:ext uri="{FF2B5EF4-FFF2-40B4-BE49-F238E27FC236}">
                <a16:creationId xmlns:a16="http://schemas.microsoft.com/office/drawing/2014/main" id="{0EE6BE46-E6F6-1929-577E-CB0E3F30C928}"/>
              </a:ext>
            </a:extLst>
          </p:cNvPr>
          <p:cNvSpPr/>
          <p:nvPr/>
        </p:nvSpPr>
        <p:spPr>
          <a:xfrm rot="10800000">
            <a:off x="5870786" y="5354108"/>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pic>
        <p:nvPicPr>
          <p:cNvPr id="4" name="図 3">
            <a:extLst>
              <a:ext uri="{FF2B5EF4-FFF2-40B4-BE49-F238E27FC236}">
                <a16:creationId xmlns:a16="http://schemas.microsoft.com/office/drawing/2014/main" id="{393BC592-02FE-6E4E-4594-E7616A7C607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8327" y="733230"/>
            <a:ext cx="1273264" cy="408097"/>
          </a:xfrm>
          <a:prstGeom prst="rect">
            <a:avLst/>
          </a:prstGeom>
        </p:spPr>
      </p:pic>
      <p:sp>
        <p:nvSpPr>
          <p:cNvPr id="19" name="正方形/長方形 18">
            <a:extLst>
              <a:ext uri="{FF2B5EF4-FFF2-40B4-BE49-F238E27FC236}">
                <a16:creationId xmlns:a16="http://schemas.microsoft.com/office/drawing/2014/main" id="{54E9731F-5097-1FFE-24EC-489A832CF1FD}"/>
              </a:ext>
            </a:extLst>
          </p:cNvPr>
          <p:cNvSpPr/>
          <p:nvPr/>
        </p:nvSpPr>
        <p:spPr>
          <a:xfrm>
            <a:off x="7990055" y="3316317"/>
            <a:ext cx="1589357" cy="248188"/>
          </a:xfrm>
          <a:prstGeom prst="rect">
            <a:avLst/>
          </a:prstGeom>
          <a:solidFill>
            <a:schemeClr val="accent4"/>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bg1"/>
                </a:solidFill>
                <a:latin typeface="+mn-ea"/>
              </a:rPr>
              <a:t>【</a:t>
            </a:r>
            <a:r>
              <a:rPr kumimoji="1" lang="ja-JP" altLang="en-US" sz="1400" b="1" dirty="0">
                <a:solidFill>
                  <a:schemeClr val="bg1"/>
                </a:solidFill>
                <a:latin typeface="+mn-ea"/>
              </a:rPr>
              <a:t>対象人数</a:t>
            </a:r>
            <a:r>
              <a:rPr kumimoji="1" lang="en-US" altLang="ja-JP" sz="1400" b="1" dirty="0">
                <a:solidFill>
                  <a:schemeClr val="bg1"/>
                </a:solidFill>
                <a:latin typeface="+mn-ea"/>
              </a:rPr>
              <a:t>】</a:t>
            </a:r>
            <a:endParaRPr kumimoji="1" lang="ja-JP" altLang="en-US" sz="1400" b="1" dirty="0">
              <a:solidFill>
                <a:schemeClr val="bg1"/>
              </a:solidFill>
              <a:latin typeface="+mn-ea"/>
            </a:endParaRPr>
          </a:p>
        </p:txBody>
      </p:sp>
      <p:sp>
        <p:nvSpPr>
          <p:cNvPr id="20" name="正方形/長方形 19">
            <a:extLst>
              <a:ext uri="{FF2B5EF4-FFF2-40B4-BE49-F238E27FC236}">
                <a16:creationId xmlns:a16="http://schemas.microsoft.com/office/drawing/2014/main" id="{D0501BD6-529A-EC2A-8959-736F87ADEAED}"/>
              </a:ext>
            </a:extLst>
          </p:cNvPr>
          <p:cNvSpPr/>
          <p:nvPr/>
        </p:nvSpPr>
        <p:spPr>
          <a:xfrm>
            <a:off x="8041260" y="3638161"/>
            <a:ext cx="2321166" cy="449968"/>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n-ea"/>
              </a:rPr>
              <a:t>全店舗（</a:t>
            </a:r>
            <a:r>
              <a:rPr lang="en-US" altLang="ja-JP" sz="1600" dirty="0">
                <a:solidFill>
                  <a:schemeClr val="tx1"/>
                </a:solidFill>
                <a:latin typeface="+mn-ea"/>
              </a:rPr>
              <a:t>24,000</a:t>
            </a:r>
            <a:r>
              <a:rPr lang="ja-JP" altLang="en-US" sz="1600" dirty="0">
                <a:solidFill>
                  <a:schemeClr val="tx1"/>
                </a:solidFill>
                <a:latin typeface="+mn-ea"/>
              </a:rPr>
              <a:t>人</a:t>
            </a:r>
            <a:r>
              <a:rPr kumimoji="1" lang="ja-JP" altLang="en-US" sz="1600" dirty="0">
                <a:solidFill>
                  <a:schemeClr val="tx1"/>
                </a:solidFill>
                <a:latin typeface="+mn-ea"/>
              </a:rPr>
              <a:t>）</a:t>
            </a:r>
          </a:p>
        </p:txBody>
      </p:sp>
      <p:pic>
        <p:nvPicPr>
          <p:cNvPr id="23" name="図 22">
            <a:extLst>
              <a:ext uri="{FF2B5EF4-FFF2-40B4-BE49-F238E27FC236}">
                <a16:creationId xmlns:a16="http://schemas.microsoft.com/office/drawing/2014/main" id="{4F625D52-5678-88E4-8C1C-D46D99F59E1E}"/>
              </a:ext>
            </a:extLst>
          </p:cNvPr>
          <p:cNvPicPr>
            <a:picLocks noChangeAspect="1"/>
          </p:cNvPicPr>
          <p:nvPr/>
        </p:nvPicPr>
        <p:blipFill>
          <a:blip r:embed="rId3"/>
          <a:stretch>
            <a:fillRect/>
          </a:stretch>
        </p:blipFill>
        <p:spPr>
          <a:xfrm>
            <a:off x="2269967" y="3316317"/>
            <a:ext cx="1900169" cy="1837754"/>
          </a:xfrm>
          <a:prstGeom prst="rect">
            <a:avLst/>
          </a:prstGeom>
        </p:spPr>
      </p:pic>
      <p:pic>
        <p:nvPicPr>
          <p:cNvPr id="24" name="図 23">
            <a:extLst>
              <a:ext uri="{FF2B5EF4-FFF2-40B4-BE49-F238E27FC236}">
                <a16:creationId xmlns:a16="http://schemas.microsoft.com/office/drawing/2014/main" id="{F2EE1BB4-7364-5B90-EEF0-6824EC0BCEC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863324" y="3487166"/>
            <a:ext cx="3001523" cy="1385829"/>
          </a:xfrm>
          <a:prstGeom prst="rect">
            <a:avLst/>
          </a:prstGeom>
        </p:spPr>
      </p:pic>
      <p:sp>
        <p:nvSpPr>
          <p:cNvPr id="17" name="正方形/長方形 16">
            <a:extLst>
              <a:ext uri="{FF2B5EF4-FFF2-40B4-BE49-F238E27FC236}">
                <a16:creationId xmlns:a16="http://schemas.microsoft.com/office/drawing/2014/main" id="{6DF57BEC-D514-B6C2-0AF9-E1AD3A368B80}"/>
              </a:ext>
            </a:extLst>
          </p:cNvPr>
          <p:cNvSpPr/>
          <p:nvPr/>
        </p:nvSpPr>
        <p:spPr>
          <a:xfrm>
            <a:off x="4863324" y="3316317"/>
            <a:ext cx="1589357" cy="231841"/>
          </a:xfrm>
          <a:prstGeom prst="rect">
            <a:avLst/>
          </a:prstGeom>
          <a:solidFill>
            <a:schemeClr val="accent4"/>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bg1"/>
                </a:solidFill>
                <a:latin typeface="+mn-ea"/>
              </a:rPr>
              <a:t>【</a:t>
            </a:r>
            <a:r>
              <a:rPr lang="ja-JP" altLang="en-US" sz="1400" b="1" dirty="0">
                <a:solidFill>
                  <a:schemeClr val="bg1"/>
                </a:solidFill>
                <a:latin typeface="+mn-ea"/>
              </a:rPr>
              <a:t>回答選択式</a:t>
            </a:r>
            <a:r>
              <a:rPr kumimoji="1" lang="en-US" altLang="ja-JP" sz="1400" b="1" dirty="0">
                <a:solidFill>
                  <a:schemeClr val="bg1"/>
                </a:solidFill>
                <a:latin typeface="+mn-ea"/>
              </a:rPr>
              <a:t>】</a:t>
            </a:r>
            <a:endParaRPr kumimoji="1" lang="ja-JP" altLang="en-US" sz="1400" b="1" dirty="0">
              <a:solidFill>
                <a:schemeClr val="bg1"/>
              </a:solidFill>
              <a:latin typeface="+mn-ea"/>
            </a:endParaRPr>
          </a:p>
        </p:txBody>
      </p:sp>
      <p:sp>
        <p:nvSpPr>
          <p:cNvPr id="18" name="正方形/長方形 17">
            <a:extLst>
              <a:ext uri="{FF2B5EF4-FFF2-40B4-BE49-F238E27FC236}">
                <a16:creationId xmlns:a16="http://schemas.microsoft.com/office/drawing/2014/main" id="{1A5DB243-F86C-1665-A4E7-91BB87E0F09F}"/>
              </a:ext>
            </a:extLst>
          </p:cNvPr>
          <p:cNvSpPr/>
          <p:nvPr/>
        </p:nvSpPr>
        <p:spPr>
          <a:xfrm>
            <a:off x="5006051" y="4758811"/>
            <a:ext cx="2393400" cy="343200"/>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mn-ea"/>
              </a:rPr>
              <a:t>※</a:t>
            </a:r>
            <a:r>
              <a:rPr kumimoji="1" lang="ja-JP" altLang="en-US" sz="1400" dirty="0">
                <a:solidFill>
                  <a:schemeClr val="tx1"/>
                </a:solidFill>
                <a:latin typeface="+mn-ea"/>
              </a:rPr>
              <a:t>毎月、</a:t>
            </a:r>
            <a:r>
              <a:rPr kumimoji="1" lang="en-US" altLang="ja-JP" sz="1400" dirty="0">
                <a:solidFill>
                  <a:schemeClr val="tx1"/>
                </a:solidFill>
                <a:latin typeface="+mn-ea"/>
              </a:rPr>
              <a:t>15</a:t>
            </a:r>
            <a:r>
              <a:rPr kumimoji="1" lang="ja-JP" altLang="en-US" sz="1400" dirty="0">
                <a:solidFill>
                  <a:schemeClr val="tx1"/>
                </a:solidFill>
                <a:latin typeface="+mn-ea"/>
              </a:rPr>
              <a:t>～</a:t>
            </a:r>
            <a:r>
              <a:rPr kumimoji="1" lang="en-US" altLang="ja-JP" sz="1400" dirty="0">
                <a:solidFill>
                  <a:schemeClr val="tx1"/>
                </a:solidFill>
                <a:latin typeface="+mn-ea"/>
              </a:rPr>
              <a:t>25</a:t>
            </a:r>
            <a:r>
              <a:rPr kumimoji="1" lang="ja-JP" altLang="en-US" sz="1400" dirty="0">
                <a:solidFill>
                  <a:schemeClr val="tx1"/>
                </a:solidFill>
                <a:latin typeface="+mn-ea"/>
              </a:rPr>
              <a:t>問前後出題</a:t>
            </a:r>
          </a:p>
        </p:txBody>
      </p:sp>
      <p:sp>
        <p:nvSpPr>
          <p:cNvPr id="30" name="正方形/長方形 29">
            <a:extLst>
              <a:ext uri="{FF2B5EF4-FFF2-40B4-BE49-F238E27FC236}">
                <a16:creationId xmlns:a16="http://schemas.microsoft.com/office/drawing/2014/main" id="{D54B2FBB-ECCF-5335-9ACE-02DD22B17D2C}"/>
              </a:ext>
            </a:extLst>
          </p:cNvPr>
          <p:cNvSpPr/>
          <p:nvPr/>
        </p:nvSpPr>
        <p:spPr>
          <a:xfrm>
            <a:off x="8171134" y="1949433"/>
            <a:ext cx="3804965" cy="603603"/>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a:solidFill>
                  <a:srgbClr val="FF0000"/>
                </a:solidFill>
                <a:latin typeface="+mn-ea"/>
              </a:rPr>
              <a:t>・危険予知ができるメンバーを育成し、事故を予見することで未然に防止する</a:t>
            </a:r>
            <a:endParaRPr lang="en-US" altLang="ja-JP" sz="1400" b="1" dirty="0">
              <a:solidFill>
                <a:srgbClr val="FF0000"/>
              </a:solidFill>
              <a:latin typeface="+mn-ea"/>
            </a:endParaRPr>
          </a:p>
        </p:txBody>
      </p:sp>
      <p:sp>
        <p:nvSpPr>
          <p:cNvPr id="31" name="四角形: 角を丸くする 30">
            <a:extLst>
              <a:ext uri="{FF2B5EF4-FFF2-40B4-BE49-F238E27FC236}">
                <a16:creationId xmlns:a16="http://schemas.microsoft.com/office/drawing/2014/main" id="{828341A3-A414-D140-C8AE-C510CE991A40}"/>
              </a:ext>
            </a:extLst>
          </p:cNvPr>
          <p:cNvSpPr/>
          <p:nvPr/>
        </p:nvSpPr>
        <p:spPr>
          <a:xfrm>
            <a:off x="8171134" y="1529195"/>
            <a:ext cx="22503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bg1"/>
                </a:solidFill>
                <a:latin typeface="+mn-ea"/>
              </a:rPr>
              <a:t>目的</a:t>
            </a:r>
            <a:endParaRPr kumimoji="1" lang="ja-JP" altLang="en-US" sz="1400" b="1" dirty="0">
              <a:solidFill>
                <a:schemeClr val="bg1"/>
              </a:solidFill>
              <a:latin typeface="+mn-ea"/>
            </a:endParaRPr>
          </a:p>
        </p:txBody>
      </p:sp>
    </p:spTree>
    <p:extLst>
      <p:ext uri="{BB962C8B-B14F-4D97-AF65-F5344CB8AC3E}">
        <p14:creationId xmlns:p14="http://schemas.microsoft.com/office/powerpoint/2010/main" val="2240609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8118EE7B-4E8F-C8C1-794A-CE5CA08DD03B}"/>
              </a:ext>
            </a:extLst>
          </p:cNvPr>
          <p:cNvSpPr/>
          <p:nvPr/>
        </p:nvSpPr>
        <p:spPr>
          <a:xfrm>
            <a:off x="2317016" y="600638"/>
            <a:ext cx="6887050" cy="700391"/>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ja-JP" altLang="en-US" sz="3600" b="1" i="1" dirty="0">
                <a:solidFill>
                  <a:srgbClr val="0000FF"/>
                </a:solidFill>
                <a:latin typeface="游ゴシック" panose="020F0502020204030204"/>
                <a:ea typeface="游ゴシック" panose="020B0400000000000000" pitchFamily="50" charset="-128"/>
              </a:rPr>
              <a:t>ベテラン</a:t>
            </a:r>
            <a:r>
              <a:rPr lang="ja-JP" altLang="en-US" sz="2800" b="1" i="1" dirty="0">
                <a:solidFill>
                  <a:srgbClr val="0000FF"/>
                </a:solidFill>
                <a:latin typeface="游ゴシック" panose="020F0502020204030204"/>
                <a:ea typeface="游ゴシック" panose="020B0400000000000000" pitchFamily="50" charset="-128"/>
              </a:rPr>
              <a:t>ず</a:t>
            </a:r>
            <a:r>
              <a:rPr lang="ja-JP" altLang="en-US" sz="2400" b="1" dirty="0">
                <a:solidFill>
                  <a:srgbClr val="0000FF"/>
                </a:solidFill>
                <a:latin typeface="游ゴシック" panose="020F0502020204030204"/>
                <a:ea typeface="游ゴシック" panose="020B0400000000000000" pitchFamily="50" charset="-128"/>
              </a:rPr>
              <a:t>  </a:t>
            </a:r>
            <a:r>
              <a:rPr lang="ja-JP" altLang="en-US" sz="3600" b="1" dirty="0">
                <a:solidFill>
                  <a:prstClr val="black"/>
                </a:solidFill>
                <a:latin typeface="游ゴシック" panose="020F0502020204030204"/>
                <a:ea typeface="游ゴシック" panose="020B0400000000000000" pitchFamily="50" charset="-128"/>
              </a:rPr>
              <a:t>体力</a:t>
            </a:r>
            <a:r>
              <a:rPr lang="ja-JP" altLang="en-US" sz="2800" b="1" i="1" dirty="0">
                <a:solidFill>
                  <a:srgbClr val="0000FF"/>
                </a:solidFill>
                <a:latin typeface="游ゴシック" panose="020F0502020204030204"/>
                <a:ea typeface="游ゴシック" panose="020B0400000000000000" pitchFamily="50" charset="-128"/>
              </a:rPr>
              <a:t>チェック</a:t>
            </a:r>
            <a:r>
              <a:rPr lang="ja-JP" altLang="en-US" sz="3200" b="1" i="1" dirty="0">
                <a:solidFill>
                  <a:prstClr val="black"/>
                </a:solidFill>
                <a:latin typeface="游ゴシック" panose="020F0502020204030204"/>
                <a:ea typeface="游ゴシック" panose="020B0400000000000000" pitchFamily="50" charset="-128"/>
              </a:rPr>
              <a:t>　</a:t>
            </a:r>
            <a:endParaRPr lang="en-US" altLang="ja-JP" sz="3200" b="1" i="1" dirty="0">
              <a:solidFill>
                <a:prstClr val="black"/>
              </a:solidFill>
              <a:latin typeface="游ゴシック" panose="020F0502020204030204"/>
              <a:ea typeface="游ゴシック" panose="020B0400000000000000" pitchFamily="50" charset="-128"/>
            </a:endParaRPr>
          </a:p>
          <a:p>
            <a:pPr algn="ctr">
              <a:defRPr/>
            </a:pPr>
            <a:r>
              <a:rPr lang="ja-JP" altLang="en-US" sz="3200" b="1" i="1" dirty="0">
                <a:solidFill>
                  <a:srgbClr val="00B050"/>
                </a:solidFill>
                <a:latin typeface="游ゴシック" panose="020F0502020204030204"/>
                <a:ea typeface="游ゴシック" panose="020B0400000000000000" pitchFamily="50" charset="-128"/>
              </a:rPr>
              <a:t>若い者</a:t>
            </a:r>
            <a:r>
              <a:rPr lang="ja-JP" altLang="en-US" sz="2800" b="1" i="1" dirty="0">
                <a:solidFill>
                  <a:prstClr val="black"/>
                </a:solidFill>
                <a:latin typeface="游ゴシック" panose="020F0502020204030204"/>
                <a:ea typeface="游ゴシック" panose="020B0400000000000000" pitchFamily="50" charset="-128"/>
              </a:rPr>
              <a:t>には</a:t>
            </a:r>
            <a:r>
              <a:rPr lang="ja-JP" altLang="en-US" sz="3200" b="1" i="1" dirty="0">
                <a:solidFill>
                  <a:srgbClr val="00B050"/>
                </a:solidFill>
                <a:latin typeface="游ゴシック" panose="020F0502020204030204"/>
                <a:ea typeface="游ゴシック" panose="020B0400000000000000" pitchFamily="50" charset="-128"/>
              </a:rPr>
              <a:t>負けない！！</a:t>
            </a:r>
          </a:p>
        </p:txBody>
      </p:sp>
      <p:sp>
        <p:nvSpPr>
          <p:cNvPr id="6" name="正方形/長方形 5">
            <a:extLst>
              <a:ext uri="{FF2B5EF4-FFF2-40B4-BE49-F238E27FC236}">
                <a16:creationId xmlns:a16="http://schemas.microsoft.com/office/drawing/2014/main" id="{09828238-C931-8226-0132-23877D1E652C}"/>
              </a:ext>
            </a:extLst>
          </p:cNvPr>
          <p:cNvSpPr/>
          <p:nvPr/>
        </p:nvSpPr>
        <p:spPr>
          <a:xfrm>
            <a:off x="340468" y="1891672"/>
            <a:ext cx="11628064" cy="1181263"/>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ja-JP" altLang="en-US" sz="1100" dirty="0">
                <a:solidFill>
                  <a:prstClr val="black"/>
                </a:solidFill>
                <a:latin typeface="游ゴシック" panose="020B0400000000000000" pitchFamily="50" charset="-128"/>
                <a:ea typeface="游ゴシック" panose="020B0400000000000000" pitchFamily="50" charset="-128"/>
              </a:rPr>
              <a:t>経緯としては、</a:t>
            </a:r>
            <a:endParaRPr lang="en-US" altLang="ja-JP" sz="1100" dirty="0">
              <a:solidFill>
                <a:prstClr val="black"/>
              </a:solidFill>
              <a:latin typeface="游ゴシック" panose="020B0400000000000000" pitchFamily="50" charset="-128"/>
              <a:ea typeface="游ゴシック" panose="020B0400000000000000" pitchFamily="50" charset="-128"/>
            </a:endParaRPr>
          </a:p>
          <a:p>
            <a:pPr>
              <a:defRPr/>
            </a:pPr>
            <a:r>
              <a:rPr lang="ja-JP" altLang="en-US" sz="1400" dirty="0">
                <a:solidFill>
                  <a:prstClr val="black"/>
                </a:solidFill>
                <a:latin typeface="游ゴシック" panose="020B0400000000000000" pitchFamily="50" charset="-128"/>
                <a:ea typeface="游ゴシック" panose="020B0400000000000000" pitchFamily="50" charset="-128"/>
              </a:rPr>
              <a:t>■</a:t>
            </a:r>
            <a:r>
              <a:rPr lang="en-US" altLang="ja-JP" sz="1400" dirty="0">
                <a:solidFill>
                  <a:prstClr val="black"/>
                </a:solidFill>
                <a:latin typeface="游ゴシック" panose="020B0400000000000000" pitchFamily="50" charset="-128"/>
                <a:ea typeface="游ゴシック" panose="020B0400000000000000" pitchFamily="50" charset="-128"/>
              </a:rPr>
              <a:t>2020</a:t>
            </a:r>
            <a:r>
              <a:rPr lang="ja-JP" altLang="en-US" sz="1400" dirty="0">
                <a:solidFill>
                  <a:prstClr val="black"/>
                </a:solidFill>
                <a:latin typeface="游ゴシック" panose="020B0400000000000000" pitchFamily="50" charset="-128"/>
                <a:ea typeface="游ゴシック" panose="020B0400000000000000" pitchFamily="50" charset="-128"/>
              </a:rPr>
              <a:t>年</a:t>
            </a:r>
            <a:r>
              <a:rPr lang="en-US" altLang="ja-JP" sz="1400" dirty="0">
                <a:solidFill>
                  <a:prstClr val="black"/>
                </a:solidFill>
                <a:latin typeface="游ゴシック" panose="020B0400000000000000" pitchFamily="50" charset="-128"/>
                <a:ea typeface="游ゴシック" panose="020B0400000000000000" pitchFamily="50" charset="-128"/>
              </a:rPr>
              <a:t>2</a:t>
            </a:r>
            <a:r>
              <a:rPr lang="ja-JP" altLang="en-US" sz="1400" dirty="0">
                <a:solidFill>
                  <a:prstClr val="black"/>
                </a:solidFill>
                <a:latin typeface="游ゴシック" panose="020B0400000000000000" pitchFamily="50" charset="-128"/>
                <a:ea typeface="游ゴシック" panose="020B0400000000000000" pitchFamily="50" charset="-128"/>
              </a:rPr>
              <a:t>月　厚生労働省→エイジフレンドリーガイドライン（高年齢労働者の安全と健康確保のためのガイドライン）を策定</a:t>
            </a:r>
            <a:endParaRPr lang="en-US" altLang="ja-JP" sz="1400" dirty="0">
              <a:solidFill>
                <a:prstClr val="black"/>
              </a:solidFill>
              <a:latin typeface="游ゴシック" panose="020B0400000000000000" pitchFamily="50" charset="-128"/>
              <a:ea typeface="游ゴシック" panose="020B0400000000000000" pitchFamily="50" charset="-128"/>
            </a:endParaRPr>
          </a:p>
          <a:p>
            <a:pPr>
              <a:defRPr/>
            </a:pPr>
            <a:r>
              <a:rPr lang="ja-JP" altLang="en-US" sz="1100" dirty="0">
                <a:solidFill>
                  <a:prstClr val="black"/>
                </a:solidFill>
                <a:latin typeface="游ゴシック" panose="020B0400000000000000" pitchFamily="50" charset="-128"/>
                <a:ea typeface="游ゴシック" panose="020B0400000000000000" pitchFamily="50" charset="-128"/>
              </a:rPr>
              <a:t>基づいて、</a:t>
            </a:r>
            <a:endParaRPr lang="en-US" altLang="ja-JP" sz="1100" dirty="0">
              <a:solidFill>
                <a:prstClr val="black"/>
              </a:solidFill>
              <a:latin typeface="游ゴシック" panose="020B0400000000000000" pitchFamily="50" charset="-128"/>
              <a:ea typeface="游ゴシック" panose="020B0400000000000000" pitchFamily="50" charset="-128"/>
            </a:endParaRPr>
          </a:p>
          <a:p>
            <a:pPr>
              <a:defRPr/>
            </a:pPr>
            <a:r>
              <a:rPr lang="ja-JP" altLang="en-US" sz="1400" dirty="0">
                <a:solidFill>
                  <a:prstClr val="black"/>
                </a:solidFill>
                <a:latin typeface="游ゴシック" panose="020B0400000000000000" pitchFamily="50" charset="-128"/>
                <a:ea typeface="游ゴシック" panose="020B0400000000000000" pitchFamily="50" charset="-128"/>
              </a:rPr>
              <a:t>■</a:t>
            </a:r>
            <a:r>
              <a:rPr lang="en-US" altLang="ja-JP" sz="1400" dirty="0">
                <a:solidFill>
                  <a:prstClr val="black"/>
                </a:solidFill>
                <a:latin typeface="游ゴシック" panose="020B0400000000000000" pitchFamily="50" charset="-128"/>
                <a:ea typeface="游ゴシック" panose="020B0400000000000000" pitchFamily="50" charset="-128"/>
              </a:rPr>
              <a:t>2021</a:t>
            </a:r>
            <a:r>
              <a:rPr lang="ja-JP" altLang="en-US" sz="1400" dirty="0">
                <a:solidFill>
                  <a:prstClr val="black"/>
                </a:solidFill>
                <a:latin typeface="游ゴシック" panose="020B0400000000000000" pitchFamily="50" charset="-128"/>
                <a:ea typeface="游ゴシック" panose="020B0400000000000000" pitchFamily="50" charset="-128"/>
              </a:rPr>
              <a:t>年</a:t>
            </a:r>
            <a:r>
              <a:rPr lang="en-US" altLang="ja-JP" sz="1400" dirty="0">
                <a:solidFill>
                  <a:prstClr val="black"/>
                </a:solidFill>
                <a:latin typeface="游ゴシック" panose="020B0400000000000000" pitchFamily="50" charset="-128"/>
                <a:ea typeface="游ゴシック" panose="020B0400000000000000" pitchFamily="50" charset="-128"/>
              </a:rPr>
              <a:t>1</a:t>
            </a:r>
            <a:r>
              <a:rPr lang="ja-JP" altLang="en-US" sz="1400" dirty="0">
                <a:solidFill>
                  <a:prstClr val="black"/>
                </a:solidFill>
                <a:latin typeface="游ゴシック" panose="020B0400000000000000" pitchFamily="50" charset="-128"/>
                <a:ea typeface="游ゴシック" panose="020B0400000000000000" pitchFamily="50" charset="-128"/>
              </a:rPr>
              <a:t>月　社長→エイジフレンドリー高年齢労働者の安全と健康確保に関する宣言</a:t>
            </a:r>
            <a:endParaRPr lang="en-US" altLang="ja-JP" sz="1400" dirty="0">
              <a:solidFill>
                <a:prstClr val="black"/>
              </a:solidFill>
              <a:latin typeface="游ゴシック" panose="020B0400000000000000" pitchFamily="50" charset="-128"/>
              <a:ea typeface="游ゴシック" panose="020B0400000000000000" pitchFamily="50" charset="-128"/>
            </a:endParaRPr>
          </a:p>
          <a:p>
            <a:pPr>
              <a:defRPr/>
            </a:pPr>
            <a:r>
              <a:rPr lang="ja-JP" altLang="en-US" sz="1050" b="1" dirty="0">
                <a:solidFill>
                  <a:srgbClr val="0000FF"/>
                </a:solidFill>
                <a:latin typeface="游ゴシック" panose="020F0502020204030204"/>
                <a:ea typeface="游ゴシック" panose="020B0400000000000000" pitchFamily="50" charset="-128"/>
              </a:rPr>
              <a:t>そこで、</a:t>
            </a:r>
            <a:r>
              <a:rPr lang="ja-JP" altLang="en-US" sz="1200" b="1" dirty="0">
                <a:solidFill>
                  <a:srgbClr val="0000FF"/>
                </a:solidFill>
                <a:latin typeface="游ゴシック" panose="020F0502020204030204"/>
                <a:ea typeface="游ゴシック" panose="020B0400000000000000" pitchFamily="50" charset="-128"/>
              </a:rPr>
              <a:t>■</a:t>
            </a:r>
            <a:r>
              <a:rPr lang="en-US" altLang="ja-JP" sz="1200" b="1" dirty="0">
                <a:solidFill>
                  <a:srgbClr val="0000FF"/>
                </a:solidFill>
                <a:latin typeface="游ゴシック" panose="020F0502020204030204"/>
                <a:ea typeface="游ゴシック" panose="020B0400000000000000" pitchFamily="50" charset="-128"/>
              </a:rPr>
              <a:t>DEI</a:t>
            </a:r>
            <a:r>
              <a:rPr lang="ja-JP" altLang="en-US" sz="1200" b="1" dirty="0">
                <a:solidFill>
                  <a:srgbClr val="0000FF"/>
                </a:solidFill>
                <a:latin typeface="游ゴシック" panose="020F0502020204030204"/>
                <a:ea typeface="游ゴシック" panose="020B0400000000000000" pitchFamily="50" charset="-128"/>
              </a:rPr>
              <a:t>チームと安全衛生委員会で働く高齢者の特性に配慮したエイジフレンリーな職場づくり、体力状況の把握のために</a:t>
            </a:r>
            <a:r>
              <a:rPr lang="en-US" altLang="ja-JP" b="1" dirty="0">
                <a:solidFill>
                  <a:prstClr val="black"/>
                </a:solidFill>
                <a:latin typeface="游ゴシック" panose="020F0502020204030204"/>
                <a:ea typeface="游ゴシック" panose="020B0400000000000000" pitchFamily="50" charset="-128"/>
              </a:rPr>
              <a:t>【</a:t>
            </a:r>
            <a:r>
              <a:rPr lang="ja-JP" altLang="en-US" b="1" dirty="0">
                <a:solidFill>
                  <a:prstClr val="black"/>
                </a:solidFill>
                <a:latin typeface="游ゴシック" panose="020F0502020204030204"/>
                <a:ea typeface="游ゴシック" panose="020B0400000000000000" pitchFamily="50" charset="-128"/>
              </a:rPr>
              <a:t>体力チェック</a:t>
            </a:r>
            <a:r>
              <a:rPr lang="en-US" altLang="ja-JP" b="1" dirty="0">
                <a:solidFill>
                  <a:prstClr val="black"/>
                </a:solidFill>
                <a:latin typeface="游ゴシック" panose="020F0502020204030204"/>
                <a:ea typeface="游ゴシック" panose="020B0400000000000000" pitchFamily="50" charset="-128"/>
              </a:rPr>
              <a:t>】</a:t>
            </a:r>
            <a:r>
              <a:rPr lang="ja-JP" altLang="en-US" sz="1400" b="1" dirty="0">
                <a:solidFill>
                  <a:prstClr val="black"/>
                </a:solidFill>
                <a:latin typeface="游ゴシック" panose="020F0502020204030204"/>
                <a:ea typeface="游ゴシック" panose="020B0400000000000000" pitchFamily="50" charset="-128"/>
              </a:rPr>
              <a:t>毎年実施</a:t>
            </a:r>
          </a:p>
        </p:txBody>
      </p:sp>
      <p:sp>
        <p:nvSpPr>
          <p:cNvPr id="3" name="四角形: 角を丸くする 2">
            <a:extLst>
              <a:ext uri="{FF2B5EF4-FFF2-40B4-BE49-F238E27FC236}">
                <a16:creationId xmlns:a16="http://schemas.microsoft.com/office/drawing/2014/main" id="{813333D2-DACD-0AF9-8935-BFF532419D67}"/>
              </a:ext>
            </a:extLst>
          </p:cNvPr>
          <p:cNvSpPr/>
          <p:nvPr/>
        </p:nvSpPr>
        <p:spPr>
          <a:xfrm>
            <a:off x="340468" y="1496770"/>
            <a:ext cx="22503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bg1"/>
                </a:solidFill>
              </a:rPr>
              <a:t>背景（課題・ニーズ）</a:t>
            </a:r>
            <a:endParaRPr kumimoji="1" lang="ja-JP" altLang="en-US" sz="1400" b="1" dirty="0">
              <a:solidFill>
                <a:schemeClr val="bg1"/>
              </a:solidFill>
            </a:endParaRPr>
          </a:p>
        </p:txBody>
      </p:sp>
      <p:sp>
        <p:nvSpPr>
          <p:cNvPr id="9" name="正方形/長方形 8">
            <a:extLst>
              <a:ext uri="{FF2B5EF4-FFF2-40B4-BE49-F238E27FC236}">
                <a16:creationId xmlns:a16="http://schemas.microsoft.com/office/drawing/2014/main" id="{341AA0E4-A414-B32F-BACB-9704B938D034}"/>
              </a:ext>
            </a:extLst>
          </p:cNvPr>
          <p:cNvSpPr/>
          <p:nvPr/>
        </p:nvSpPr>
        <p:spPr>
          <a:xfrm>
            <a:off x="340468" y="7399467"/>
            <a:ext cx="4993531" cy="987672"/>
          </a:xfrm>
          <a:prstGeom prst="rect">
            <a:avLst/>
          </a:prstGeom>
          <a:no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8"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HGS創英角ﾎﾟｯﾌﾟ体" panose="040B0A00000000000000" pitchFamily="50" charset="-128"/>
              <a:ea typeface="HGS創英角ﾎﾟｯﾌﾟ体" panose="040B0A00000000000000" pitchFamily="50" charset="-128"/>
              <a:cs typeface="+mn-cs"/>
            </a:endParaRPr>
          </a:p>
        </p:txBody>
      </p:sp>
      <p:sp>
        <p:nvSpPr>
          <p:cNvPr id="8" name="四角形: 角を丸くする 2">
            <a:extLst>
              <a:ext uri="{FF2B5EF4-FFF2-40B4-BE49-F238E27FC236}">
                <a16:creationId xmlns:a16="http://schemas.microsoft.com/office/drawing/2014/main" id="{FFA1F9D3-D421-A3C9-E02E-5229B0C2FF23}"/>
              </a:ext>
            </a:extLst>
          </p:cNvPr>
          <p:cNvSpPr/>
          <p:nvPr/>
        </p:nvSpPr>
        <p:spPr>
          <a:xfrm>
            <a:off x="340468" y="5490509"/>
            <a:ext cx="1686128"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やってみての効果</a:t>
            </a:r>
          </a:p>
        </p:txBody>
      </p:sp>
      <p:sp>
        <p:nvSpPr>
          <p:cNvPr id="10" name="正方形/長方形 9">
            <a:extLst>
              <a:ext uri="{FF2B5EF4-FFF2-40B4-BE49-F238E27FC236}">
                <a16:creationId xmlns:a16="http://schemas.microsoft.com/office/drawing/2014/main" id="{7A24C41F-CF47-A30C-2DB1-294035F70E16}"/>
              </a:ext>
            </a:extLst>
          </p:cNvPr>
          <p:cNvSpPr/>
          <p:nvPr/>
        </p:nvSpPr>
        <p:spPr>
          <a:xfrm>
            <a:off x="340467" y="5907932"/>
            <a:ext cx="6203005" cy="885118"/>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ja-JP" altLang="en-US" sz="1400" b="1" dirty="0">
                <a:ln w="19050">
                  <a:noFill/>
                  <a:prstDash val="solid"/>
                </a:ln>
                <a:solidFill>
                  <a:prstClr val="black"/>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rPr>
              <a:t>自発的に</a:t>
            </a:r>
            <a:r>
              <a:rPr lang="ja-JP" altLang="en-US" sz="1400" b="1" dirty="0">
                <a:ln w="19050">
                  <a:noFill/>
                  <a:prstDash val="solid"/>
                </a:ln>
                <a:solidFill>
                  <a:srgbClr val="0000FF"/>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rPr>
              <a:t>早朝・昼休み・仕事終わり</a:t>
            </a:r>
            <a:r>
              <a:rPr lang="ja-JP" altLang="en-US" sz="1400" b="1" dirty="0">
                <a:ln w="19050">
                  <a:noFill/>
                  <a:prstDash val="solid"/>
                </a:ln>
                <a:solidFill>
                  <a:prstClr val="black"/>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rPr>
              <a:t>を活用して</a:t>
            </a:r>
            <a:endParaRPr lang="en-US" altLang="ja-JP" sz="1400" b="1" dirty="0">
              <a:ln w="19050">
                <a:noFill/>
                <a:prstDash val="solid"/>
              </a:ln>
              <a:solidFill>
                <a:prstClr val="black"/>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endParaRPr>
          </a:p>
          <a:p>
            <a:pPr>
              <a:defRPr/>
            </a:pPr>
            <a:r>
              <a:rPr lang="ja-JP" altLang="en-US" sz="1400" b="1" dirty="0">
                <a:ln w="19050">
                  <a:noFill/>
                  <a:prstDash val="solid"/>
                </a:ln>
                <a:solidFill>
                  <a:prstClr val="black"/>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rPr>
              <a:t>運動する従業員が増えた。</a:t>
            </a:r>
            <a:endParaRPr lang="en-US" altLang="ja-JP" sz="1400" b="1" dirty="0">
              <a:ln w="19050">
                <a:noFill/>
                <a:prstDash val="solid"/>
              </a:ln>
              <a:solidFill>
                <a:prstClr val="black"/>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endParaRPr>
          </a:p>
          <a:p>
            <a:pPr>
              <a:defRPr/>
            </a:pPr>
            <a:r>
              <a:rPr lang="ja-JP" altLang="en-US" sz="1400" b="1" dirty="0">
                <a:ln w="19050">
                  <a:noFill/>
                  <a:prstDash val="solid"/>
                </a:ln>
                <a:solidFill>
                  <a:prstClr val="black"/>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rPr>
              <a:t>社内設備で体力づくりをしている光景もみられる。</a:t>
            </a:r>
            <a:endParaRPr lang="en-US" altLang="ja-JP" sz="1400" b="1" dirty="0">
              <a:ln w="19050">
                <a:noFill/>
                <a:prstDash val="solid"/>
              </a:ln>
              <a:solidFill>
                <a:prstClr val="black"/>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endParaRPr>
          </a:p>
        </p:txBody>
      </p:sp>
      <p:sp>
        <p:nvSpPr>
          <p:cNvPr id="22" name="四角形: 角を丸くする 2">
            <a:extLst>
              <a:ext uri="{FF2B5EF4-FFF2-40B4-BE49-F238E27FC236}">
                <a16:creationId xmlns:a16="http://schemas.microsoft.com/office/drawing/2014/main" id="{C52BD133-E04F-5998-9570-F734C5CCC2CA}"/>
              </a:ext>
            </a:extLst>
          </p:cNvPr>
          <p:cNvSpPr/>
          <p:nvPr/>
        </p:nvSpPr>
        <p:spPr>
          <a:xfrm>
            <a:off x="340468" y="3164977"/>
            <a:ext cx="34314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bg1"/>
                </a:solidFill>
              </a:rPr>
              <a:t>取り組んだプロジェクト内容</a:t>
            </a:r>
            <a:endParaRPr kumimoji="1" lang="ja-JP" altLang="en-US" sz="1400" b="1" dirty="0">
              <a:solidFill>
                <a:schemeClr val="bg1"/>
              </a:solidFill>
            </a:endParaRPr>
          </a:p>
        </p:txBody>
      </p:sp>
      <p:sp>
        <p:nvSpPr>
          <p:cNvPr id="33" name="二等辺三角形 12">
            <a:extLst>
              <a:ext uri="{FF2B5EF4-FFF2-40B4-BE49-F238E27FC236}">
                <a16:creationId xmlns:a16="http://schemas.microsoft.com/office/drawing/2014/main" id="{0EE6BE46-E6F6-1929-577E-CB0E3F30C928}"/>
              </a:ext>
            </a:extLst>
          </p:cNvPr>
          <p:cNvSpPr/>
          <p:nvPr/>
        </p:nvSpPr>
        <p:spPr>
          <a:xfrm rot="10800000">
            <a:off x="3050644" y="5574229"/>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四角形: 角を丸くする 3">
            <a:extLst>
              <a:ext uri="{FF2B5EF4-FFF2-40B4-BE49-F238E27FC236}">
                <a16:creationId xmlns:a16="http://schemas.microsoft.com/office/drawing/2014/main" id="{91D1C57E-8DDF-37A5-5FD0-10299EDF9E48}"/>
              </a:ext>
            </a:extLst>
          </p:cNvPr>
          <p:cNvSpPr/>
          <p:nvPr/>
        </p:nvSpPr>
        <p:spPr>
          <a:xfrm>
            <a:off x="9127184" y="435780"/>
            <a:ext cx="2972130" cy="1181263"/>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n-ea"/>
              </a:rPr>
              <a:t>事業者名：株式会社ササキ</a:t>
            </a:r>
            <a:endParaRPr kumimoji="1" lang="en-US" altLang="ja-JP" sz="1400" dirty="0">
              <a:solidFill>
                <a:schemeClr val="tx1"/>
              </a:solidFill>
              <a:latin typeface="+mn-ea"/>
            </a:endParaRPr>
          </a:p>
          <a:p>
            <a:r>
              <a:rPr lang="ja-JP" altLang="en-US" sz="1400" dirty="0">
                <a:solidFill>
                  <a:schemeClr val="tx1"/>
                </a:solidFill>
                <a:latin typeface="+mn-ea"/>
                <a:cs typeface="Poppins"/>
              </a:rPr>
              <a:t>業界・業種：製造</a:t>
            </a:r>
            <a:endParaRPr lang="en-US" altLang="ja-JP" sz="1400" dirty="0">
              <a:solidFill>
                <a:schemeClr val="tx1"/>
              </a:solidFill>
              <a:latin typeface="+mn-ea"/>
              <a:cs typeface="Poppins"/>
            </a:endParaRPr>
          </a:p>
          <a:p>
            <a:r>
              <a:rPr lang="ja-JP" altLang="en-US" sz="1400" dirty="0">
                <a:solidFill>
                  <a:schemeClr val="tx1"/>
                </a:solidFill>
                <a:latin typeface="+mn-ea"/>
                <a:cs typeface="Poppins"/>
              </a:rPr>
              <a:t>従業員規模：ー</a:t>
            </a:r>
            <a:endParaRPr lang="en-US" altLang="ja-JP" sz="1400" b="0" i="0" dirty="0">
              <a:solidFill>
                <a:srgbClr val="333333"/>
              </a:solidFill>
              <a:effectLst/>
              <a:latin typeface="+mn-ea"/>
            </a:endParaRPr>
          </a:p>
          <a:p>
            <a:r>
              <a:rPr lang="ja-JP" altLang="en-US" sz="1400" dirty="0">
                <a:solidFill>
                  <a:schemeClr val="tx1"/>
                </a:solidFill>
                <a:latin typeface="+mn-ea"/>
                <a:cs typeface="Poppins"/>
              </a:rPr>
              <a:t>地域：中部</a:t>
            </a:r>
            <a:r>
              <a:rPr lang="en-US" altLang="ja-JP" sz="1400" dirty="0">
                <a:solidFill>
                  <a:schemeClr val="tx1"/>
                </a:solidFill>
                <a:latin typeface="+mn-ea"/>
                <a:cs typeface="Poppins"/>
              </a:rPr>
              <a:t>/</a:t>
            </a:r>
            <a:r>
              <a:rPr lang="ja-JP" altLang="en-US" sz="1400" dirty="0">
                <a:solidFill>
                  <a:schemeClr val="tx1"/>
                </a:solidFill>
                <a:latin typeface="+mn-ea"/>
                <a:cs typeface="Poppins"/>
              </a:rPr>
              <a:t>山梨</a:t>
            </a:r>
            <a:endParaRPr kumimoji="1" lang="ja-JP" altLang="en-US" sz="1400" dirty="0">
              <a:solidFill>
                <a:schemeClr val="tx1"/>
              </a:solidFill>
              <a:latin typeface="+mn-ea"/>
            </a:endParaRPr>
          </a:p>
        </p:txBody>
      </p:sp>
      <p:sp>
        <p:nvSpPr>
          <p:cNvPr id="7" name="正方形/長方形 6">
            <a:extLst>
              <a:ext uri="{FF2B5EF4-FFF2-40B4-BE49-F238E27FC236}">
                <a16:creationId xmlns:a16="http://schemas.microsoft.com/office/drawing/2014/main" id="{FF4D3CF0-7746-9BC9-5E8D-A31229C0C775}"/>
              </a:ext>
            </a:extLst>
          </p:cNvPr>
          <p:cNvSpPr/>
          <p:nvPr/>
        </p:nvSpPr>
        <p:spPr>
          <a:xfrm>
            <a:off x="-125556" y="-36523"/>
            <a:ext cx="5334001" cy="410188"/>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b="1" dirty="0">
                <a:solidFill>
                  <a:srgbClr val="FF0000"/>
                </a:solidFill>
              </a:rPr>
              <a:t>【</a:t>
            </a:r>
            <a:r>
              <a:rPr lang="ja-JP" altLang="en-US" sz="1600" b="1" dirty="0">
                <a:solidFill>
                  <a:srgbClr val="FF0000"/>
                </a:solidFill>
              </a:rPr>
              <a:t>資料作成例：エイジフレンドリー部門</a:t>
            </a:r>
            <a:r>
              <a:rPr lang="en-US" altLang="ja-JP" sz="1600" b="1" dirty="0">
                <a:solidFill>
                  <a:srgbClr val="FF0000"/>
                </a:solidFill>
              </a:rPr>
              <a:t>】</a:t>
            </a:r>
            <a:endParaRPr kumimoji="1" lang="ja-JP" altLang="en-US" sz="1600" b="1" dirty="0">
              <a:solidFill>
                <a:srgbClr val="FF0000"/>
              </a:solidFill>
            </a:endParaRPr>
          </a:p>
        </p:txBody>
      </p:sp>
      <p:pic>
        <p:nvPicPr>
          <p:cNvPr id="11" name="図 10" descr="ロゴ&#10;&#10;自動的に生成された説明">
            <a:extLst>
              <a:ext uri="{FF2B5EF4-FFF2-40B4-BE49-F238E27FC236}">
                <a16:creationId xmlns:a16="http://schemas.microsoft.com/office/drawing/2014/main" id="{5E546D12-6A23-910E-D010-66CE64B7A10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6322" y="531371"/>
            <a:ext cx="1980463" cy="800713"/>
          </a:xfrm>
          <a:prstGeom prst="rect">
            <a:avLst/>
          </a:prstGeom>
        </p:spPr>
      </p:pic>
      <p:sp>
        <p:nvSpPr>
          <p:cNvPr id="15" name="正方形/長方形 14">
            <a:extLst>
              <a:ext uri="{FF2B5EF4-FFF2-40B4-BE49-F238E27FC236}">
                <a16:creationId xmlns:a16="http://schemas.microsoft.com/office/drawing/2014/main" id="{C2879FE9-B91B-7D3D-D3D3-A8ACA0F9BA7F}"/>
              </a:ext>
            </a:extLst>
          </p:cNvPr>
          <p:cNvSpPr/>
          <p:nvPr/>
        </p:nvSpPr>
        <p:spPr>
          <a:xfrm>
            <a:off x="340468" y="3568858"/>
            <a:ext cx="6203004" cy="1769957"/>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ja-JP" altLang="en-US" b="1" dirty="0">
                <a:solidFill>
                  <a:srgbClr val="009900"/>
                </a:solidFill>
                <a:latin typeface="游ゴシック" panose="020B0400000000000000" pitchFamily="50" charset="-128"/>
                <a:ea typeface="游ゴシック" panose="020B0400000000000000" pitchFamily="50" charset="-128"/>
                <a:cs typeface="Times New Roman" panose="02020603050405020304" pitchFamily="18" charset="0"/>
              </a:rPr>
              <a:t>■転倒等リスクを自己認識する企画</a:t>
            </a:r>
            <a:endParaRPr lang="en-US" altLang="ja-JP" b="1" dirty="0">
              <a:solidFill>
                <a:srgbClr val="009900"/>
              </a:solidFill>
              <a:latin typeface="游ゴシック" panose="020B0400000000000000" pitchFamily="50" charset="-128"/>
              <a:ea typeface="游ゴシック" panose="020B0400000000000000" pitchFamily="50" charset="-128"/>
              <a:cs typeface="Times New Roman" panose="02020603050405020304" pitchFamily="18" charset="0"/>
            </a:endParaRPr>
          </a:p>
          <a:p>
            <a:pPr>
              <a:defRPr/>
            </a:pPr>
            <a:endParaRPr lang="en-US" altLang="ja-JP" sz="1400" b="1" dirty="0">
              <a:solidFill>
                <a:srgbClr val="009900"/>
              </a:solidFill>
              <a:latin typeface="游ゴシック" panose="020B0400000000000000" pitchFamily="50" charset="-128"/>
              <a:ea typeface="游ゴシック" panose="020B0400000000000000" pitchFamily="50" charset="-128"/>
              <a:cs typeface="Times New Roman" panose="02020603050405020304" pitchFamily="18" charset="0"/>
            </a:endParaRPr>
          </a:p>
          <a:p>
            <a:pPr>
              <a:defRPr/>
            </a:pPr>
            <a:r>
              <a:rPr lang="ja-JP" altLang="en-US"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　</a:t>
            </a:r>
            <a:r>
              <a:rPr lang="en-US"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a:t>
            </a:r>
            <a:r>
              <a:rPr lang="ja-JP" altLang="en-US"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意外と</a:t>
            </a:r>
            <a:r>
              <a:rPr lang="ja-JP"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できた</a:t>
            </a:r>
            <a:r>
              <a:rPr lang="en-US"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a:t>
            </a:r>
            <a:r>
              <a:rPr lang="ja-JP"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と安堵する</a:t>
            </a:r>
            <a:r>
              <a:rPr lang="ja-JP" altLang="en-US"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人</a:t>
            </a:r>
            <a:r>
              <a:rPr lang="ja-JP"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や</a:t>
            </a:r>
            <a:endParaRPr lang="en-US"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endParaRPr>
          </a:p>
          <a:p>
            <a:pPr>
              <a:defRPr/>
            </a:pPr>
            <a:r>
              <a:rPr lang="ja-JP" altLang="en-US"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　</a:t>
            </a:r>
            <a:r>
              <a:rPr lang="en-US"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a:t>
            </a:r>
            <a:r>
              <a:rPr lang="ja-JP"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こんなにできないものか</a:t>
            </a:r>
            <a:r>
              <a:rPr lang="en-US"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a:t>
            </a:r>
            <a:r>
              <a:rPr lang="ja-JP"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と</a:t>
            </a:r>
            <a:endParaRPr lang="en-US"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endParaRPr>
          </a:p>
          <a:p>
            <a:pPr>
              <a:defRPr/>
            </a:pPr>
            <a:r>
              <a:rPr lang="ja-JP" altLang="en-US"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　</a:t>
            </a:r>
            <a:r>
              <a:rPr lang="ja-JP"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落胆する</a:t>
            </a:r>
            <a:r>
              <a:rPr lang="ja-JP" altLang="en-US"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人</a:t>
            </a:r>
            <a:r>
              <a:rPr lang="ja-JP"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など</a:t>
            </a:r>
            <a:r>
              <a:rPr lang="ja-JP" altLang="en-US"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、結果は様々ですが、</a:t>
            </a:r>
            <a:endParaRPr lang="en-US" altLang="ja-JP"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endParaRPr>
          </a:p>
          <a:p>
            <a:pPr>
              <a:defRPr/>
            </a:pPr>
            <a:r>
              <a:rPr lang="ja-JP" altLang="en-US" sz="1400" b="1"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　毎回楽しく実施しています。</a:t>
            </a:r>
            <a:endParaRPr lang="ja-JP" altLang="en-US" sz="1400" b="1" dirty="0">
              <a:solidFill>
                <a:prstClr val="black"/>
              </a:solidFill>
              <a:latin typeface="游ゴシック" panose="020B0400000000000000" pitchFamily="50" charset="-128"/>
              <a:ea typeface="游ゴシック" panose="020B0400000000000000" pitchFamily="50" charset="-128"/>
            </a:endParaRPr>
          </a:p>
        </p:txBody>
      </p:sp>
      <p:grpSp>
        <p:nvGrpSpPr>
          <p:cNvPr id="17" name="グループ化 16">
            <a:extLst>
              <a:ext uri="{FF2B5EF4-FFF2-40B4-BE49-F238E27FC236}">
                <a16:creationId xmlns:a16="http://schemas.microsoft.com/office/drawing/2014/main" id="{3237629D-699F-D3CF-3BEA-D9A17B07A6CF}"/>
              </a:ext>
            </a:extLst>
          </p:cNvPr>
          <p:cNvGrpSpPr>
            <a:grpSpLocks noChangeAspect="1"/>
          </p:cNvGrpSpPr>
          <p:nvPr/>
        </p:nvGrpSpPr>
        <p:grpSpPr>
          <a:xfrm>
            <a:off x="4242629" y="3752092"/>
            <a:ext cx="1989502" cy="1492128"/>
            <a:chOff x="7" y="7"/>
            <a:chExt cx="2895065" cy="2210437"/>
          </a:xfrm>
        </p:grpSpPr>
        <p:pic>
          <p:nvPicPr>
            <p:cNvPr id="20" name="図 19">
              <a:extLst>
                <a:ext uri="{FF2B5EF4-FFF2-40B4-BE49-F238E27FC236}">
                  <a16:creationId xmlns:a16="http://schemas.microsoft.com/office/drawing/2014/main" id="{E5DA85E1-0B58-34ED-359C-44D8874D14B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 y="7"/>
              <a:ext cx="2895065" cy="2210437"/>
            </a:xfrm>
            <a:prstGeom prst="rect">
              <a:avLst/>
            </a:prstGeom>
            <a:ln>
              <a:noFill/>
            </a:ln>
            <a:effectLst>
              <a:softEdge rad="50800"/>
            </a:effectLst>
          </p:spPr>
        </p:pic>
        <p:sp>
          <p:nvSpPr>
            <p:cNvPr id="21" name="楕円 20">
              <a:extLst>
                <a:ext uri="{FF2B5EF4-FFF2-40B4-BE49-F238E27FC236}">
                  <a16:creationId xmlns:a16="http://schemas.microsoft.com/office/drawing/2014/main" id="{F2340041-CF38-E2F1-DE69-09376AAAF1C9}"/>
                </a:ext>
              </a:extLst>
            </p:cNvPr>
            <p:cNvSpPr/>
            <p:nvPr/>
          </p:nvSpPr>
          <p:spPr>
            <a:xfrm>
              <a:off x="839059" y="367578"/>
              <a:ext cx="158750" cy="296334"/>
            </a:xfrm>
            <a:prstGeom prst="ellipse">
              <a:avLst/>
            </a:prstGeom>
            <a:solidFill>
              <a:schemeClr val="dk1"/>
            </a:solidFill>
            <a:effectLst/>
          </p:spPr>
          <p:style>
            <a:lnRef idx="2">
              <a:schemeClr val="dk1">
                <a:shade val="50000"/>
              </a:schemeClr>
            </a:lnRef>
            <a:fillRef idx="1">
              <a:schemeClr val="dk1"/>
            </a:fillRef>
            <a:effectRef idx="0">
              <a:schemeClr val="dk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ja-JP" altLang="en-US" dirty="0">
                <a:solidFill>
                  <a:prstClr val="white"/>
                </a:solidFill>
                <a:latin typeface="游ゴシック" panose="020F0502020204030204"/>
                <a:ea typeface="游ゴシック" panose="020B0400000000000000" pitchFamily="50" charset="-128"/>
              </a:endParaRPr>
            </a:p>
          </p:txBody>
        </p:sp>
      </p:grpSp>
      <p:grpSp>
        <p:nvGrpSpPr>
          <p:cNvPr id="23" name="グループ化 22">
            <a:extLst>
              <a:ext uri="{FF2B5EF4-FFF2-40B4-BE49-F238E27FC236}">
                <a16:creationId xmlns:a16="http://schemas.microsoft.com/office/drawing/2014/main" id="{F25618CE-516F-ADB3-A041-7EC8B25ED06E}"/>
              </a:ext>
            </a:extLst>
          </p:cNvPr>
          <p:cNvGrpSpPr/>
          <p:nvPr/>
        </p:nvGrpSpPr>
        <p:grpSpPr>
          <a:xfrm>
            <a:off x="6651970" y="4147096"/>
            <a:ext cx="703752" cy="444147"/>
            <a:chOff x="6151421" y="4120737"/>
            <a:chExt cx="831279" cy="604739"/>
          </a:xfrm>
        </p:grpSpPr>
        <p:sp>
          <p:nvSpPr>
            <p:cNvPr id="24" name="二等辺三角形 23">
              <a:extLst>
                <a:ext uri="{FF2B5EF4-FFF2-40B4-BE49-F238E27FC236}">
                  <a16:creationId xmlns:a16="http://schemas.microsoft.com/office/drawing/2014/main" id="{76211797-EC5B-CC18-D024-F32BD8778A8B}"/>
                </a:ext>
              </a:extLst>
            </p:cNvPr>
            <p:cNvSpPr/>
            <p:nvPr/>
          </p:nvSpPr>
          <p:spPr>
            <a:xfrm rot="5400000">
              <a:off x="5987540" y="4284618"/>
              <a:ext cx="584711" cy="256949"/>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dirty="0">
                <a:solidFill>
                  <a:prstClr val="white"/>
                </a:solidFill>
                <a:latin typeface="游ゴシック" panose="020F0502020204030204"/>
                <a:ea typeface="游ゴシック" panose="020B0400000000000000" pitchFamily="50" charset="-128"/>
              </a:endParaRPr>
            </a:p>
          </p:txBody>
        </p:sp>
        <p:sp>
          <p:nvSpPr>
            <p:cNvPr id="25" name="二等辺三角形 24">
              <a:extLst>
                <a:ext uri="{FF2B5EF4-FFF2-40B4-BE49-F238E27FC236}">
                  <a16:creationId xmlns:a16="http://schemas.microsoft.com/office/drawing/2014/main" id="{D4D35161-B727-00C7-A30C-176393E0542C}"/>
                </a:ext>
              </a:extLst>
            </p:cNvPr>
            <p:cNvSpPr/>
            <p:nvPr/>
          </p:nvSpPr>
          <p:spPr>
            <a:xfrm rot="5400000">
              <a:off x="6284634" y="4285982"/>
              <a:ext cx="584711" cy="256949"/>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dirty="0">
                <a:solidFill>
                  <a:prstClr val="white"/>
                </a:solidFill>
                <a:latin typeface="游ゴシック" panose="020F0502020204030204"/>
                <a:ea typeface="游ゴシック" panose="020B0400000000000000" pitchFamily="50" charset="-128"/>
              </a:endParaRPr>
            </a:p>
          </p:txBody>
        </p:sp>
        <p:sp>
          <p:nvSpPr>
            <p:cNvPr id="26" name="二等辺三角形 25">
              <a:extLst>
                <a:ext uri="{FF2B5EF4-FFF2-40B4-BE49-F238E27FC236}">
                  <a16:creationId xmlns:a16="http://schemas.microsoft.com/office/drawing/2014/main" id="{DB2E1E8A-E80E-0683-B918-0BFF375CDBD1}"/>
                </a:ext>
              </a:extLst>
            </p:cNvPr>
            <p:cNvSpPr/>
            <p:nvPr/>
          </p:nvSpPr>
          <p:spPr>
            <a:xfrm rot="5400000">
              <a:off x="6561871" y="4304648"/>
              <a:ext cx="584709" cy="256948"/>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dirty="0">
                <a:solidFill>
                  <a:prstClr val="white"/>
                </a:solidFill>
                <a:latin typeface="游ゴシック" panose="020F0502020204030204"/>
                <a:ea typeface="游ゴシック" panose="020B0400000000000000" pitchFamily="50" charset="-128"/>
              </a:endParaRPr>
            </a:p>
          </p:txBody>
        </p:sp>
      </p:grpSp>
      <p:sp>
        <p:nvSpPr>
          <p:cNvPr id="30" name="正方形/長方形 29">
            <a:extLst>
              <a:ext uri="{FF2B5EF4-FFF2-40B4-BE49-F238E27FC236}">
                <a16:creationId xmlns:a16="http://schemas.microsoft.com/office/drawing/2014/main" id="{C99A4D39-DE4E-4566-D22E-A14E1EEFE913}"/>
              </a:ext>
            </a:extLst>
          </p:cNvPr>
          <p:cNvSpPr/>
          <p:nvPr/>
        </p:nvSpPr>
        <p:spPr>
          <a:xfrm>
            <a:off x="3451277" y="5352757"/>
            <a:ext cx="2387030" cy="603301"/>
          </a:xfrm>
          <a:prstGeom prst="rect">
            <a:avLst/>
          </a:prstGeom>
          <a:noFill/>
        </p:spPr>
        <p:txBody>
          <a:bodyPr wrap="square" lIns="91440" tIns="45720" rIns="91440" bIns="4572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endParaRPr lang="en-US" altLang="ja-JP" b="1" dirty="0">
              <a:ln w="19050">
                <a:noFill/>
                <a:prstDash val="solid"/>
              </a:ln>
              <a:solidFill>
                <a:prstClr val="black"/>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endParaRPr>
          </a:p>
        </p:txBody>
      </p:sp>
      <p:pic>
        <p:nvPicPr>
          <p:cNvPr id="31" name="図 30" descr="屋内, 建物, テーブル, 窓 が含まれている画像&#10;&#10;自動的に生成された説明">
            <a:extLst>
              <a:ext uri="{FF2B5EF4-FFF2-40B4-BE49-F238E27FC236}">
                <a16:creationId xmlns:a16="http://schemas.microsoft.com/office/drawing/2014/main" id="{5CAB9B7B-C6F6-00F3-7DCE-A04553F6B32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807535" y="5980496"/>
            <a:ext cx="1246226" cy="775907"/>
          </a:xfrm>
          <a:prstGeom prst="rect">
            <a:avLst/>
          </a:prstGeom>
          <a:ln>
            <a:noFill/>
          </a:ln>
          <a:effectLst>
            <a:softEdge rad="50800"/>
          </a:effectLst>
        </p:spPr>
      </p:pic>
      <p:sp>
        <p:nvSpPr>
          <p:cNvPr id="35" name="正方形/長方形 34">
            <a:extLst>
              <a:ext uri="{FF2B5EF4-FFF2-40B4-BE49-F238E27FC236}">
                <a16:creationId xmlns:a16="http://schemas.microsoft.com/office/drawing/2014/main" id="{0C1A45B7-872F-3BB3-1971-9CAFA3B32689}"/>
              </a:ext>
            </a:extLst>
          </p:cNvPr>
          <p:cNvSpPr/>
          <p:nvPr/>
        </p:nvSpPr>
        <p:spPr>
          <a:xfrm>
            <a:off x="6322407" y="3795339"/>
            <a:ext cx="1377260" cy="305037"/>
          </a:xfrm>
          <a:prstGeom prst="rect">
            <a:avLst/>
          </a:prstGeom>
          <a:noFill/>
        </p:spPr>
        <p:txBody>
          <a:bodyPr wrap="square" lIns="91440" tIns="45720" rIns="91440" bIns="4572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ja-JP" altLang="en-US" sz="1400" b="1" dirty="0">
                <a:ln w="19050">
                  <a:noFill/>
                  <a:prstDash val="solid"/>
                </a:ln>
                <a:solidFill>
                  <a:prstClr val="black"/>
                </a:solidFill>
                <a:effectLst>
                  <a:outerShdw dist="38100" dir="2700000" algn="tl" rotWithShape="0">
                    <a:srgbClr val="5B9BD5">
                      <a:lumMod val="60000"/>
                      <a:lumOff val="40000"/>
                    </a:srgbClr>
                  </a:outerShdw>
                </a:effectLst>
                <a:latin typeface="游ゴシック" panose="020B0400000000000000" pitchFamily="50" charset="-128"/>
                <a:ea typeface="游ゴシック" panose="020B0400000000000000" pitchFamily="50" charset="-128"/>
              </a:rPr>
              <a:t>結果を展開</a:t>
            </a:r>
          </a:p>
        </p:txBody>
      </p:sp>
      <p:grpSp>
        <p:nvGrpSpPr>
          <p:cNvPr id="55" name="グループ化 54">
            <a:extLst>
              <a:ext uri="{FF2B5EF4-FFF2-40B4-BE49-F238E27FC236}">
                <a16:creationId xmlns:a16="http://schemas.microsoft.com/office/drawing/2014/main" id="{BA070C7B-24A9-0DD3-C58A-30FA4AE4CCAB}"/>
              </a:ext>
            </a:extLst>
          </p:cNvPr>
          <p:cNvGrpSpPr/>
          <p:nvPr/>
        </p:nvGrpSpPr>
        <p:grpSpPr>
          <a:xfrm>
            <a:off x="7467935" y="3568858"/>
            <a:ext cx="4631379" cy="1816925"/>
            <a:chOff x="6892630" y="1566909"/>
            <a:chExt cx="4785020" cy="1806487"/>
          </a:xfrm>
        </p:grpSpPr>
        <p:pic>
          <p:nvPicPr>
            <p:cNvPr id="57" name="図 56">
              <a:extLst>
                <a:ext uri="{FF2B5EF4-FFF2-40B4-BE49-F238E27FC236}">
                  <a16:creationId xmlns:a16="http://schemas.microsoft.com/office/drawing/2014/main" id="{CEED9CD2-4C5A-3E4C-43EA-BD60362128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911039" y="1908498"/>
              <a:ext cx="4766611" cy="1464898"/>
            </a:xfrm>
            <a:prstGeom prst="rect">
              <a:avLst/>
            </a:prstGeom>
            <a:ln w="12700">
              <a:solidFill>
                <a:schemeClr val="tx1"/>
              </a:solidFill>
            </a:ln>
          </p:spPr>
        </p:pic>
        <p:sp>
          <p:nvSpPr>
            <p:cNvPr id="58" name="対角する 2 つの角を丸めた四角形 10">
              <a:extLst>
                <a:ext uri="{FF2B5EF4-FFF2-40B4-BE49-F238E27FC236}">
                  <a16:creationId xmlns:a16="http://schemas.microsoft.com/office/drawing/2014/main" id="{B33F6DC4-4E6F-BB9B-CE5D-9B30EDDB05BA}"/>
                </a:ext>
              </a:extLst>
            </p:cNvPr>
            <p:cNvSpPr/>
            <p:nvPr/>
          </p:nvSpPr>
          <p:spPr>
            <a:xfrm>
              <a:off x="6892630" y="1566909"/>
              <a:ext cx="4781551" cy="566691"/>
            </a:xfrm>
            <a:prstGeom prst="round2DiagRect">
              <a:avLst>
                <a:gd name="adj1" fmla="val 0"/>
                <a:gd name="adj2" fmla="val 0"/>
              </a:avLst>
            </a:prstGeom>
            <a:solidFill>
              <a:schemeClr val="accent5">
                <a:lumMod val="20000"/>
                <a:lumOff val="80000"/>
              </a:schemeClr>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ja-JP" altLang="en-US" sz="1700" b="1" dirty="0">
                  <a:solidFill>
                    <a:sysClr val="windowText" lastClr="000000"/>
                  </a:solidFill>
                  <a:latin typeface="游ゴシック" panose="020B0400000000000000" pitchFamily="50" charset="-128"/>
                  <a:ea typeface="游ゴシック" panose="020B0400000000000000" pitchFamily="50" charset="-128"/>
                </a:rPr>
                <a:t>参加者は平均データを参考に自身の結果を</a:t>
              </a:r>
              <a:endParaRPr lang="en-US" altLang="ja-JP" sz="1700" b="1" dirty="0">
                <a:solidFill>
                  <a:sysClr val="windowText" lastClr="000000"/>
                </a:solidFill>
                <a:latin typeface="游ゴシック" panose="020B0400000000000000" pitchFamily="50" charset="-128"/>
                <a:ea typeface="游ゴシック" panose="020B0400000000000000" pitchFamily="50" charset="-128"/>
              </a:endParaRPr>
            </a:p>
            <a:p>
              <a:pPr algn="ctr">
                <a:defRPr/>
              </a:pPr>
              <a:r>
                <a:rPr lang="ja-JP" altLang="en-US" sz="1700" b="1" dirty="0">
                  <a:solidFill>
                    <a:sysClr val="windowText" lastClr="000000"/>
                  </a:solidFill>
                  <a:latin typeface="游ゴシック" panose="020B0400000000000000" pitchFamily="50" charset="-128"/>
                  <a:ea typeface="游ゴシック" panose="020B0400000000000000" pitchFamily="50" charset="-128"/>
                </a:rPr>
                <a:t>実感→</a:t>
              </a:r>
              <a:r>
                <a:rPr lang="ja-JP" altLang="en-US" sz="1700" b="1" dirty="0">
                  <a:solidFill>
                    <a:sysClr val="windowText" lastClr="000000"/>
                  </a:solidFill>
                  <a:highlight>
                    <a:srgbClr val="FFFF00"/>
                  </a:highlight>
                  <a:latin typeface="游ゴシック" panose="020B0400000000000000" pitchFamily="50" charset="-128"/>
                  <a:ea typeface="游ゴシック" panose="020B0400000000000000" pitchFamily="50" charset="-128"/>
                </a:rPr>
                <a:t>高齢者の職場事故０件継続中</a:t>
              </a:r>
              <a:endParaRPr lang="ja-JP" altLang="ja-JP" sz="1700" b="1" dirty="0">
                <a:solidFill>
                  <a:sysClr val="windowText" lastClr="000000"/>
                </a:solidFill>
                <a:highlight>
                  <a:srgbClr val="FFFF00"/>
                </a:highlight>
                <a:latin typeface="游ゴシック" panose="020B0400000000000000" pitchFamily="50" charset="-128"/>
                <a:ea typeface="游ゴシック" panose="020B0400000000000000" pitchFamily="50" charset="-128"/>
              </a:endParaRPr>
            </a:p>
          </p:txBody>
        </p:sp>
      </p:grpSp>
      <p:sp>
        <p:nvSpPr>
          <p:cNvPr id="61" name="テキスト ボックス 60">
            <a:extLst>
              <a:ext uri="{FF2B5EF4-FFF2-40B4-BE49-F238E27FC236}">
                <a16:creationId xmlns:a16="http://schemas.microsoft.com/office/drawing/2014/main" id="{14487530-0D19-ACC6-59E5-3885694F5DC1}"/>
              </a:ext>
            </a:extLst>
          </p:cNvPr>
          <p:cNvSpPr txBox="1"/>
          <p:nvPr/>
        </p:nvSpPr>
        <p:spPr>
          <a:xfrm>
            <a:off x="7515440" y="5516410"/>
            <a:ext cx="4560125" cy="923330"/>
          </a:xfrm>
          <a:prstGeom prst="rect">
            <a:avLst/>
          </a:prstGeom>
          <a:solidFill>
            <a:schemeClr val="accent1">
              <a:lumMod val="20000"/>
              <a:lumOff val="80000"/>
            </a:schemeClr>
          </a:solidFill>
          <a:ln w="19050">
            <a:solidFill>
              <a:srgbClr val="00B050"/>
            </a:solidFill>
          </a:ln>
        </p:spPr>
        <p:txBody>
          <a:bodyPr wrap="square" rtlCol="0">
            <a:spAutoFit/>
          </a:bodyPr>
          <a:lstStyle/>
          <a:p>
            <a:pPr>
              <a:defRPr/>
            </a:pPr>
            <a:r>
              <a:rPr lang="ja-JP" altLang="en-US" b="1" dirty="0">
                <a:solidFill>
                  <a:prstClr val="black"/>
                </a:solidFill>
                <a:latin typeface="游ゴシック" panose="020B0400000000000000" pitchFamily="50" charset="-128"/>
                <a:ea typeface="游ゴシック" panose="020B0400000000000000" pitchFamily="50" charset="-128"/>
              </a:rPr>
              <a:t>前年と比較して、体力維持の増進・向上につなげ、安心安全で快適な職場環境つくりに活かしています</a:t>
            </a:r>
          </a:p>
        </p:txBody>
      </p:sp>
    </p:spTree>
    <p:extLst>
      <p:ext uri="{BB962C8B-B14F-4D97-AF65-F5344CB8AC3E}">
        <p14:creationId xmlns:p14="http://schemas.microsoft.com/office/powerpoint/2010/main" val="3469511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8118EE7B-4E8F-C8C1-794A-CE5CA08DD03B}"/>
              </a:ext>
            </a:extLst>
          </p:cNvPr>
          <p:cNvSpPr/>
          <p:nvPr/>
        </p:nvSpPr>
        <p:spPr>
          <a:xfrm>
            <a:off x="1757466" y="548758"/>
            <a:ext cx="7297445" cy="700391"/>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株</a:t>
            </a:r>
            <a:r>
              <a:rPr kumimoji="1" lang="en-US" altLang="ja-JP"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2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ベルク様との労働災害防止に向けた取組　</a:t>
            </a:r>
            <a:endPar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6" name="正方形/長方形 5">
            <a:extLst>
              <a:ext uri="{FF2B5EF4-FFF2-40B4-BE49-F238E27FC236}">
                <a16:creationId xmlns:a16="http://schemas.microsoft.com/office/drawing/2014/main" id="{09828238-C931-8226-0132-23877D1E652C}"/>
              </a:ext>
            </a:extLst>
          </p:cNvPr>
          <p:cNvSpPr/>
          <p:nvPr/>
        </p:nvSpPr>
        <p:spPr>
          <a:xfrm>
            <a:off x="340468" y="1891672"/>
            <a:ext cx="11628064" cy="700390"/>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株</a:t>
            </a:r>
            <a:r>
              <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ベルク様（本社：埼玉県）とミズノは、青果・グロサリー部門での台車での巻込み事故、長時間の立ち仕事での疲労、</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滑りによる転倒などの課題を同時に改善する取組を実施。モニター調査などを経て先芯入りワークシューズ</a:t>
            </a:r>
            <a:r>
              <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(JSAA</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規格</a:t>
            </a:r>
            <a:r>
              <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の導入決定に至る。</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 name="四角形: 角を丸くする 2">
            <a:extLst>
              <a:ext uri="{FF2B5EF4-FFF2-40B4-BE49-F238E27FC236}">
                <a16:creationId xmlns:a16="http://schemas.microsoft.com/office/drawing/2014/main" id="{813333D2-DACD-0AF9-8935-BFF532419D67}"/>
              </a:ext>
            </a:extLst>
          </p:cNvPr>
          <p:cNvSpPr/>
          <p:nvPr/>
        </p:nvSpPr>
        <p:spPr>
          <a:xfrm>
            <a:off x="340468" y="1496770"/>
            <a:ext cx="22503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bg1"/>
                </a:solidFill>
              </a:rPr>
              <a:t>背景（課題・ニーズ）</a:t>
            </a:r>
            <a:endParaRPr kumimoji="1" lang="ja-JP" altLang="en-US" sz="1400" b="1" dirty="0">
              <a:solidFill>
                <a:schemeClr val="bg1"/>
              </a:solidFill>
            </a:endParaRPr>
          </a:p>
        </p:txBody>
      </p:sp>
      <p:sp>
        <p:nvSpPr>
          <p:cNvPr id="9" name="正方形/長方形 8">
            <a:extLst>
              <a:ext uri="{FF2B5EF4-FFF2-40B4-BE49-F238E27FC236}">
                <a16:creationId xmlns:a16="http://schemas.microsoft.com/office/drawing/2014/main" id="{341AA0E4-A414-B32F-BACB-9704B938D034}"/>
              </a:ext>
            </a:extLst>
          </p:cNvPr>
          <p:cNvSpPr/>
          <p:nvPr/>
        </p:nvSpPr>
        <p:spPr>
          <a:xfrm>
            <a:off x="340468" y="7399467"/>
            <a:ext cx="4993531" cy="987672"/>
          </a:xfrm>
          <a:prstGeom prst="rect">
            <a:avLst/>
          </a:prstGeom>
          <a:no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8"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HGS創英角ﾎﾟｯﾌﾟ体" panose="040B0A00000000000000" pitchFamily="50" charset="-128"/>
              <a:ea typeface="HGS創英角ﾎﾟｯﾌﾟ体" panose="040B0A00000000000000" pitchFamily="50" charset="-128"/>
              <a:cs typeface="+mn-cs"/>
            </a:endParaRPr>
          </a:p>
        </p:txBody>
      </p:sp>
      <p:sp>
        <p:nvSpPr>
          <p:cNvPr id="8" name="四角形: 角を丸くする 2">
            <a:extLst>
              <a:ext uri="{FF2B5EF4-FFF2-40B4-BE49-F238E27FC236}">
                <a16:creationId xmlns:a16="http://schemas.microsoft.com/office/drawing/2014/main" id="{FFA1F9D3-D421-A3C9-E02E-5229B0C2FF23}"/>
              </a:ext>
            </a:extLst>
          </p:cNvPr>
          <p:cNvSpPr/>
          <p:nvPr/>
        </p:nvSpPr>
        <p:spPr>
          <a:xfrm>
            <a:off x="340468" y="5490509"/>
            <a:ext cx="1686128"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やってみての効果</a:t>
            </a:r>
          </a:p>
        </p:txBody>
      </p:sp>
      <p:sp>
        <p:nvSpPr>
          <p:cNvPr id="10" name="正方形/長方形 9">
            <a:extLst>
              <a:ext uri="{FF2B5EF4-FFF2-40B4-BE49-F238E27FC236}">
                <a16:creationId xmlns:a16="http://schemas.microsoft.com/office/drawing/2014/main" id="{7A24C41F-CF47-A30C-2DB1-294035F70E16}"/>
              </a:ext>
            </a:extLst>
          </p:cNvPr>
          <p:cNvSpPr/>
          <p:nvPr/>
        </p:nvSpPr>
        <p:spPr>
          <a:xfrm>
            <a:off x="340468" y="5907932"/>
            <a:ext cx="5404250" cy="885118"/>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導入した部門での従業員への評判は高く、「疲れにくい」という評価多い。台車の巻込みや転倒事故も減少傾向　前年比</a:t>
            </a:r>
            <a:r>
              <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78</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％減少（</a:t>
            </a:r>
            <a:r>
              <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2021</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年）</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2" name="四角形: 角を丸くする 2">
            <a:extLst>
              <a:ext uri="{FF2B5EF4-FFF2-40B4-BE49-F238E27FC236}">
                <a16:creationId xmlns:a16="http://schemas.microsoft.com/office/drawing/2014/main" id="{C52BD133-E04F-5998-9570-F734C5CCC2CA}"/>
              </a:ext>
            </a:extLst>
          </p:cNvPr>
          <p:cNvSpPr/>
          <p:nvPr/>
        </p:nvSpPr>
        <p:spPr>
          <a:xfrm>
            <a:off x="340468" y="2685083"/>
            <a:ext cx="3431432"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bg1"/>
                </a:solidFill>
              </a:rPr>
              <a:t>取り組んだプロジェクト内容</a:t>
            </a:r>
            <a:endParaRPr kumimoji="1" lang="ja-JP" altLang="en-US" sz="1400" b="1" dirty="0">
              <a:solidFill>
                <a:schemeClr val="bg1"/>
              </a:solidFill>
            </a:endParaRPr>
          </a:p>
        </p:txBody>
      </p:sp>
      <p:sp>
        <p:nvSpPr>
          <p:cNvPr id="27" name="二等辺三角形 12">
            <a:extLst>
              <a:ext uri="{FF2B5EF4-FFF2-40B4-BE49-F238E27FC236}">
                <a16:creationId xmlns:a16="http://schemas.microsoft.com/office/drawing/2014/main" id="{D84A2159-17EB-6334-6ED5-346208DBA75F}"/>
              </a:ext>
            </a:extLst>
          </p:cNvPr>
          <p:cNvSpPr/>
          <p:nvPr/>
        </p:nvSpPr>
        <p:spPr>
          <a:xfrm rot="5400000">
            <a:off x="5883303" y="6369727"/>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四角形: 角を丸くする 2">
            <a:extLst>
              <a:ext uri="{FF2B5EF4-FFF2-40B4-BE49-F238E27FC236}">
                <a16:creationId xmlns:a16="http://schemas.microsoft.com/office/drawing/2014/main" id="{C261DBC0-90F9-A958-A475-7B45E73D0BA0}"/>
              </a:ext>
            </a:extLst>
          </p:cNvPr>
          <p:cNvSpPr/>
          <p:nvPr/>
        </p:nvSpPr>
        <p:spPr>
          <a:xfrm>
            <a:off x="6325721" y="5490509"/>
            <a:ext cx="1686128" cy="350965"/>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bg1"/>
                </a:solidFill>
                <a:latin typeface="Poppins"/>
                <a:ea typeface="+mn-lt"/>
                <a:cs typeface="Poppins"/>
              </a:rPr>
              <a:t>今後の目標や展望</a:t>
            </a:r>
            <a:endParaRPr kumimoji="1" lang="ja-JP" altLang="en-US" sz="1400" b="1" dirty="0">
              <a:solidFill>
                <a:schemeClr val="bg1"/>
              </a:solidFill>
            </a:endParaRPr>
          </a:p>
        </p:txBody>
      </p:sp>
      <p:sp>
        <p:nvSpPr>
          <p:cNvPr id="29" name="正方形/長方形 28">
            <a:extLst>
              <a:ext uri="{FF2B5EF4-FFF2-40B4-BE49-F238E27FC236}">
                <a16:creationId xmlns:a16="http://schemas.microsoft.com/office/drawing/2014/main" id="{29457A19-5A75-1227-7E43-0A16E4E6A564}"/>
              </a:ext>
            </a:extLst>
          </p:cNvPr>
          <p:cNvSpPr/>
          <p:nvPr/>
        </p:nvSpPr>
        <p:spPr>
          <a:xfrm>
            <a:off x="6325720" y="5907932"/>
            <a:ext cx="5650379" cy="885118"/>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ミズノは「一人ひとりを、今日も主役に。」というコンセプトの元、</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様々な労働環境改善に向けた商品開発を進めて行く。</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3" name="二等辺三角形 12">
            <a:extLst>
              <a:ext uri="{FF2B5EF4-FFF2-40B4-BE49-F238E27FC236}">
                <a16:creationId xmlns:a16="http://schemas.microsoft.com/office/drawing/2014/main" id="{0EE6BE46-E6F6-1929-577E-CB0E3F30C928}"/>
              </a:ext>
            </a:extLst>
          </p:cNvPr>
          <p:cNvSpPr/>
          <p:nvPr/>
        </p:nvSpPr>
        <p:spPr>
          <a:xfrm rot="10800000">
            <a:off x="3050644" y="5574229"/>
            <a:ext cx="450427" cy="247229"/>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四角形: 角を丸くする 3">
            <a:extLst>
              <a:ext uri="{FF2B5EF4-FFF2-40B4-BE49-F238E27FC236}">
                <a16:creationId xmlns:a16="http://schemas.microsoft.com/office/drawing/2014/main" id="{91D1C57E-8DDF-37A5-5FD0-10299EDF9E48}"/>
              </a:ext>
            </a:extLst>
          </p:cNvPr>
          <p:cNvSpPr/>
          <p:nvPr/>
        </p:nvSpPr>
        <p:spPr>
          <a:xfrm>
            <a:off x="9127184" y="435780"/>
            <a:ext cx="2972130" cy="1181263"/>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n-ea"/>
              </a:rPr>
              <a:t>事業者名：</a:t>
            </a:r>
            <a:r>
              <a:rPr lang="ja-JP" altLang="en-US" sz="1400" dirty="0">
                <a:solidFill>
                  <a:schemeClr val="tx1"/>
                </a:solidFill>
                <a:latin typeface="+mn-ea"/>
              </a:rPr>
              <a:t>ミズノ株式会社</a:t>
            </a:r>
            <a:endParaRPr lang="en-US" altLang="ja-JP" sz="1400" dirty="0">
              <a:solidFill>
                <a:schemeClr val="tx1"/>
              </a:solidFill>
              <a:latin typeface="+mn-ea"/>
            </a:endParaRPr>
          </a:p>
          <a:p>
            <a:r>
              <a:rPr lang="ja-JP" altLang="en-US" sz="1400" dirty="0">
                <a:solidFill>
                  <a:schemeClr val="tx1"/>
                </a:solidFill>
                <a:latin typeface="+mn-ea"/>
                <a:cs typeface="Poppins"/>
              </a:rPr>
              <a:t>業界・業種：製造</a:t>
            </a:r>
            <a:endParaRPr lang="en-US" altLang="ja-JP" sz="1400" dirty="0">
              <a:solidFill>
                <a:schemeClr val="tx1"/>
              </a:solidFill>
              <a:latin typeface="+mn-ea"/>
              <a:cs typeface="Poppins"/>
            </a:endParaRPr>
          </a:p>
          <a:p>
            <a:r>
              <a:rPr lang="ja-JP" altLang="en-US" sz="1400" dirty="0">
                <a:solidFill>
                  <a:schemeClr val="tx1"/>
                </a:solidFill>
                <a:latin typeface="+mn-ea"/>
                <a:cs typeface="Poppins"/>
              </a:rPr>
              <a:t>従業員規模：</a:t>
            </a:r>
            <a:r>
              <a:rPr lang="ja-JP" altLang="en-US" sz="1400" i="0" dirty="0">
                <a:solidFill>
                  <a:srgbClr val="333333"/>
                </a:solidFill>
                <a:effectLst/>
                <a:latin typeface="+mn-ea"/>
              </a:rPr>
              <a:t> </a:t>
            </a:r>
            <a:r>
              <a:rPr lang="en-US" altLang="ja-JP" sz="1400" i="0" dirty="0">
                <a:solidFill>
                  <a:srgbClr val="303030"/>
                </a:solidFill>
                <a:effectLst/>
                <a:latin typeface="+mn-ea"/>
              </a:rPr>
              <a:t>3,421</a:t>
            </a:r>
            <a:r>
              <a:rPr lang="ja-JP" altLang="en-US" sz="1400" i="0" dirty="0">
                <a:solidFill>
                  <a:srgbClr val="303030"/>
                </a:solidFill>
                <a:effectLst/>
                <a:latin typeface="+mn-ea"/>
              </a:rPr>
              <a:t>人</a:t>
            </a:r>
            <a:endParaRPr lang="en-US" altLang="ja-JP" sz="1400" i="0" dirty="0">
              <a:solidFill>
                <a:srgbClr val="333333"/>
              </a:solidFill>
              <a:effectLst/>
              <a:latin typeface="+mn-ea"/>
            </a:endParaRPr>
          </a:p>
          <a:p>
            <a:r>
              <a:rPr lang="ja-JP" altLang="en-US" sz="1400" dirty="0">
                <a:solidFill>
                  <a:schemeClr val="tx1"/>
                </a:solidFill>
                <a:latin typeface="+mn-ea"/>
                <a:cs typeface="Poppins"/>
              </a:rPr>
              <a:t>地域：近畿</a:t>
            </a:r>
            <a:r>
              <a:rPr lang="en-US" altLang="ja-JP" sz="1400" dirty="0">
                <a:solidFill>
                  <a:schemeClr val="tx1"/>
                </a:solidFill>
                <a:latin typeface="+mn-ea"/>
                <a:cs typeface="Poppins"/>
              </a:rPr>
              <a:t>/</a:t>
            </a:r>
            <a:r>
              <a:rPr lang="ja-JP" altLang="en-US" sz="1400" dirty="0">
                <a:solidFill>
                  <a:schemeClr val="tx1"/>
                </a:solidFill>
                <a:latin typeface="+mn-ea"/>
                <a:cs typeface="Poppins"/>
              </a:rPr>
              <a:t>大阪</a:t>
            </a:r>
            <a:endParaRPr kumimoji="1" lang="ja-JP" altLang="en-US" sz="1400" dirty="0">
              <a:solidFill>
                <a:schemeClr val="tx1"/>
              </a:solidFill>
              <a:latin typeface="+mn-ea"/>
            </a:endParaRPr>
          </a:p>
        </p:txBody>
      </p:sp>
      <p:pic>
        <p:nvPicPr>
          <p:cNvPr id="7" name="図 6">
            <a:extLst>
              <a:ext uri="{FF2B5EF4-FFF2-40B4-BE49-F238E27FC236}">
                <a16:creationId xmlns:a16="http://schemas.microsoft.com/office/drawing/2014/main" id="{B21E74D4-6EB4-694F-C0C0-41DB807268CD}"/>
              </a:ext>
            </a:extLst>
          </p:cNvPr>
          <p:cNvPicPr>
            <a:picLocks noChangeAspect="1"/>
          </p:cNvPicPr>
          <p:nvPr/>
        </p:nvPicPr>
        <p:blipFill>
          <a:blip r:embed="rId2"/>
          <a:stretch>
            <a:fillRect/>
          </a:stretch>
        </p:blipFill>
        <p:spPr>
          <a:xfrm>
            <a:off x="786785" y="385054"/>
            <a:ext cx="977164" cy="966985"/>
          </a:xfrm>
          <a:prstGeom prst="rect">
            <a:avLst/>
          </a:prstGeom>
        </p:spPr>
      </p:pic>
      <p:sp>
        <p:nvSpPr>
          <p:cNvPr id="11" name="正方形/長方形 10">
            <a:extLst>
              <a:ext uri="{FF2B5EF4-FFF2-40B4-BE49-F238E27FC236}">
                <a16:creationId xmlns:a16="http://schemas.microsoft.com/office/drawing/2014/main" id="{640B39F7-AF1D-0A9B-914E-3C37075C8C74}"/>
              </a:ext>
            </a:extLst>
          </p:cNvPr>
          <p:cNvSpPr/>
          <p:nvPr/>
        </p:nvSpPr>
        <p:spPr>
          <a:xfrm>
            <a:off x="-125556" y="-36523"/>
            <a:ext cx="5334001" cy="410188"/>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b="1" dirty="0">
                <a:solidFill>
                  <a:srgbClr val="FF0000"/>
                </a:solidFill>
              </a:rPr>
              <a:t>【</a:t>
            </a:r>
            <a:r>
              <a:rPr lang="ja-JP" altLang="en-US" sz="1600" b="1" dirty="0">
                <a:solidFill>
                  <a:srgbClr val="FF0000"/>
                </a:solidFill>
              </a:rPr>
              <a:t>資料作成例：企業等間連携部門</a:t>
            </a:r>
            <a:r>
              <a:rPr lang="en-US" altLang="ja-JP" sz="1600" b="1" dirty="0">
                <a:solidFill>
                  <a:srgbClr val="FF0000"/>
                </a:solidFill>
              </a:rPr>
              <a:t>】</a:t>
            </a:r>
            <a:endParaRPr kumimoji="1" lang="ja-JP" altLang="en-US" sz="1600" b="1" dirty="0">
              <a:solidFill>
                <a:srgbClr val="FF0000"/>
              </a:solidFill>
            </a:endParaRPr>
          </a:p>
        </p:txBody>
      </p:sp>
      <p:sp>
        <p:nvSpPr>
          <p:cNvPr id="15" name="正方形/長方形 14">
            <a:extLst>
              <a:ext uri="{FF2B5EF4-FFF2-40B4-BE49-F238E27FC236}">
                <a16:creationId xmlns:a16="http://schemas.microsoft.com/office/drawing/2014/main" id="{7F9A1FDA-287D-C66C-0440-EF9F2581293D}"/>
              </a:ext>
            </a:extLst>
          </p:cNvPr>
          <p:cNvSpPr/>
          <p:nvPr/>
        </p:nvSpPr>
        <p:spPr>
          <a:xfrm>
            <a:off x="340468" y="3102506"/>
            <a:ext cx="11635632" cy="2132550"/>
          </a:xfrm>
          <a:prstGeom prst="rect">
            <a:avLst/>
          </a:prstGeom>
          <a:noFill/>
          <a:ln w="381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＜経緯＞</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ベルク様では青果・グロサリー部門の従業員に対し</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シューズの貸与を実施していなかった。</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労働環境改善・労働災害防止に向け設備等のハード面だけではなく、</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従業員のシューズにも着目。導入に向けてミズノとの取組が開始された。</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＜対象従業員＞</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青果・グロサリー部門　約</a:t>
            </a:r>
            <a:r>
              <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2,500</a:t>
            </a:r>
            <a:r>
              <a:rPr kumimoji="1" lang="ja-JP" altLang="en-US"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名</a:t>
            </a:r>
            <a:endPar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25" name="図 24">
            <a:extLst>
              <a:ext uri="{FF2B5EF4-FFF2-40B4-BE49-F238E27FC236}">
                <a16:creationId xmlns:a16="http://schemas.microsoft.com/office/drawing/2014/main" id="{EBB902EE-7CA8-C816-922D-E335BE32BD7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60570" y="4389615"/>
            <a:ext cx="1235430" cy="552001"/>
          </a:xfrm>
          <a:prstGeom prst="rect">
            <a:avLst/>
          </a:prstGeom>
        </p:spPr>
      </p:pic>
      <p:pic>
        <p:nvPicPr>
          <p:cNvPr id="30" name="図 29">
            <a:extLst>
              <a:ext uri="{FF2B5EF4-FFF2-40B4-BE49-F238E27FC236}">
                <a16:creationId xmlns:a16="http://schemas.microsoft.com/office/drawing/2014/main" id="{7A120358-E7CB-AE3C-59DD-E2A1404CA477}"/>
              </a:ext>
            </a:extLst>
          </p:cNvPr>
          <p:cNvPicPr>
            <a:picLocks noChangeAspect="1"/>
          </p:cNvPicPr>
          <p:nvPr/>
        </p:nvPicPr>
        <p:blipFill>
          <a:blip r:embed="rId4"/>
          <a:stretch>
            <a:fillRect/>
          </a:stretch>
        </p:blipFill>
        <p:spPr>
          <a:xfrm>
            <a:off x="9706088" y="3291146"/>
            <a:ext cx="1650336" cy="1617516"/>
          </a:xfrm>
          <a:prstGeom prst="rect">
            <a:avLst/>
          </a:prstGeom>
        </p:spPr>
      </p:pic>
      <p:pic>
        <p:nvPicPr>
          <p:cNvPr id="32" name="図 31">
            <a:extLst>
              <a:ext uri="{FF2B5EF4-FFF2-40B4-BE49-F238E27FC236}">
                <a16:creationId xmlns:a16="http://schemas.microsoft.com/office/drawing/2014/main" id="{8FD26093-885C-9666-BA97-FA146833791E}"/>
              </a:ext>
            </a:extLst>
          </p:cNvPr>
          <p:cNvPicPr>
            <a:picLocks noChangeAspect="1"/>
          </p:cNvPicPr>
          <p:nvPr/>
        </p:nvPicPr>
        <p:blipFill>
          <a:blip r:embed="rId5"/>
          <a:stretch>
            <a:fillRect/>
          </a:stretch>
        </p:blipFill>
        <p:spPr>
          <a:xfrm>
            <a:off x="6266050" y="3230720"/>
            <a:ext cx="3124200" cy="1738368"/>
          </a:xfrm>
          <a:prstGeom prst="rect">
            <a:avLst/>
          </a:prstGeom>
        </p:spPr>
      </p:pic>
    </p:spTree>
    <p:extLst>
      <p:ext uri="{BB962C8B-B14F-4D97-AF65-F5344CB8AC3E}">
        <p14:creationId xmlns:p14="http://schemas.microsoft.com/office/powerpoint/2010/main" val="66306638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cec9607-f7d3-43ea-b606-24376dd12522">
      <Terms xmlns="http://schemas.microsoft.com/office/infopath/2007/PartnerControls"/>
    </lcf76f155ced4ddcb4097134ff3c332f>
    <TaxCatchAll xmlns="75985ec1-f629-4db1-8123-df20875fe90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1CE504FE5E037B419A4B124163A6D8E1" ma:contentTypeVersion="14" ma:contentTypeDescription="新しいドキュメントを作成します。" ma:contentTypeScope="" ma:versionID="d57b85bcce2a758bc04c92fcd22addf4">
  <xsd:schema xmlns:xsd="http://www.w3.org/2001/XMLSchema" xmlns:xs="http://www.w3.org/2001/XMLSchema" xmlns:p="http://schemas.microsoft.com/office/2006/metadata/properties" xmlns:ns2="ecec9607-f7d3-43ea-b606-24376dd12522" xmlns:ns3="75985ec1-f629-4db1-8123-df20875fe90b" targetNamespace="http://schemas.microsoft.com/office/2006/metadata/properties" ma:root="true" ma:fieldsID="d4fe4269bdf75859a91352eb637545ee" ns2:_="" ns3:_="">
    <xsd:import namespace="ecec9607-f7d3-43ea-b606-24376dd12522"/>
    <xsd:import namespace="75985ec1-f629-4db1-8123-df20875fe90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ec9607-f7d3-43ea-b606-24376dd125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6ebeabc6-1c0c-4751-aeab-3e30fad09a76"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5985ec1-f629-4db1-8123-df20875fe90b"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20" nillable="true" ma:displayName="Taxonomy Catch All Column" ma:hidden="true" ma:list="{696ec100-99ae-418a-a85d-a5978c2d895f}" ma:internalName="TaxCatchAll" ma:showField="CatchAllData" ma:web="75985ec1-f629-4db1-8123-df20875fe90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1B71223-7FF6-44E0-90F6-EC38D22E3FA4}">
  <ds:schemaRefs>
    <ds:schemaRef ds:uri="http://purl.org/dc/elements/1.1/"/>
    <ds:schemaRef ds:uri="http://schemas.openxmlformats.org/package/2006/metadata/core-properties"/>
    <ds:schemaRef ds:uri="http://purl.org/dc/terms/"/>
    <ds:schemaRef ds:uri="http://schemas.microsoft.com/office/2006/documentManagement/types"/>
    <ds:schemaRef ds:uri="http://schemas.microsoft.com/office/2006/metadata/properties"/>
    <ds:schemaRef ds:uri="ecec9607-f7d3-43ea-b606-24376dd12522"/>
    <ds:schemaRef ds:uri="http://schemas.microsoft.com/office/infopath/2007/PartnerControls"/>
    <ds:schemaRef ds:uri="75985ec1-f629-4db1-8123-df20875fe90b"/>
    <ds:schemaRef ds:uri="http://www.w3.org/XML/1998/namespace"/>
    <ds:schemaRef ds:uri="http://purl.org/dc/dcmitype/"/>
  </ds:schemaRefs>
</ds:datastoreItem>
</file>

<file path=customXml/itemProps2.xml><?xml version="1.0" encoding="utf-8"?>
<ds:datastoreItem xmlns:ds="http://schemas.openxmlformats.org/officeDocument/2006/customXml" ds:itemID="{D1BF4037-D569-493D-AEA5-1F192B1184A6}">
  <ds:schemaRefs>
    <ds:schemaRef ds:uri="http://schemas.microsoft.com/sharepoint/v3/contenttype/forms"/>
  </ds:schemaRefs>
</ds:datastoreItem>
</file>

<file path=customXml/itemProps3.xml><?xml version="1.0" encoding="utf-8"?>
<ds:datastoreItem xmlns:ds="http://schemas.openxmlformats.org/officeDocument/2006/customXml" ds:itemID="{3D7B22CC-EC8B-45D4-80A9-ADC71F2B06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ec9607-f7d3-43ea-b606-24376dd12522"/>
    <ds:schemaRef ds:uri="75985ec1-f629-4db1-8123-df20875fe90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293</TotalTime>
  <Words>1676</Words>
  <Application>Microsoft Office PowerPoint</Application>
  <PresentationFormat>ワイド画面</PresentationFormat>
  <Paragraphs>149</Paragraphs>
  <Slides>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HGS創英角ﾎﾟｯﾌﾟ体</vt:lpstr>
      <vt:lpstr>Meiryo UI</vt:lpstr>
      <vt:lpstr>游ゴシック</vt:lpstr>
      <vt:lpstr>游ゴシック Light</vt:lpstr>
      <vt:lpstr>Arial</vt:lpstr>
      <vt:lpstr>Poppins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澤田 京樹(sawata-atsuki)</dc:creator>
  <cp:lastModifiedBy>種五 萌々子 博報堂 ＴＰＢ局 ＴＰＢＧ</cp:lastModifiedBy>
  <cp:revision>22</cp:revision>
  <dcterms:modified xsi:type="dcterms:W3CDTF">2023-09-19T02:23:22Z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0x0101001CE504FE5E037B419A4B124163A6D8E1</vt:lpwstr>
  </property>
  <property fmtid="{D5CDD505-2E9C-101B-9397-08002B2CF9AE}" pid="3" name="MediaServiceImageTags">
    <vt:lpwstr/>
  </property>
</Properties>
</file>