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06" r:id="rId5"/>
    <p:sldId id="307" r:id="rId6"/>
    <p:sldId id="3242" r:id="rId7"/>
    <p:sldId id="3243" r:id="rId8"/>
    <p:sldId id="3246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D"/>
    <a:srgbClr val="004274"/>
    <a:srgbClr val="00518E"/>
    <a:srgbClr val="014A8D"/>
    <a:srgbClr val="004376"/>
    <a:srgbClr val="00467A"/>
    <a:srgbClr val="5982BF"/>
    <a:srgbClr val="F3F7FB"/>
    <a:srgbClr val="FF00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8-19T09:28:5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2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山 未来 博報堂 ＴＰＦＢ ＴＰ局Ｇ" userId="S::mirai.yokoyama@hakuhodo.co.jp::79e7fea3-de40-4972-95af-738d28ef61d9" providerId="AD" clId="Web-{00000000-0000-0000-0000-000000000000}"/>
    <pc:docChg chg="delSld">
      <pc:chgData name="横山 未来 博報堂 ＴＰＦＢ ＴＰ局Ｇ" userId="S::mirai.yokoyama@hakuhodo.co.jp::79e7fea3-de40-4972-95af-738d28ef61d9" providerId="AD" clId="Web-{00000000-0000-0000-0000-000000000000}" dt="2026-08-19T09:28:59.193" v="0"/>
      <pc:docMkLst>
        <pc:docMk/>
      </pc:docMkLst>
      <pc:sldChg chg="del">
        <pc:chgData name="横山 未来 博報堂 ＴＰＦＢ ＴＰ局Ｇ" userId="S::mirai.yokoyama@hakuhodo.co.jp::79e7fea3-de40-4972-95af-738d28ef61d9" providerId="AD" clId="Web-{00000000-0000-0000-0000-000000000000}" dt="2026-08-19T09:28:59.193" v="0"/>
        <pc:sldMkLst>
          <pc:docMk/>
          <pc:sldMk cId="3474557748" sldId="324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A03D36C-36E5-0CD0-5758-3493382643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F7F0404-245C-7606-42DC-A222C466C6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0BFE7-8F09-45B2-BC87-739CB6FDB8F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9AA6CF7-C708-E927-663F-A7D71FD5FC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6864D93-CFC1-B439-855E-BAAA0EA393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34B7A-E427-443E-AFA1-38746F093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9061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C6E54-1F8A-4139-92D0-EFB33435568D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4C6EA-6583-4A64-96DC-D9FEBC4DE3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2969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36A629-79DE-87D9-8BCF-6CC6B63CF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F4DCE9A-F5DB-B727-FFCC-9AFD8B8D7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B4BDD6-F4AE-B95E-2568-8BEFC7BFC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20596A-44E4-87BE-B16F-52A9D49A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5CA13E-E434-6147-AD9B-2BDB4CBD2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624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88FC80-ADFE-E9E3-8A7D-EB6BEE46D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65AD343-0D29-F35D-3D3A-E126CCEF4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703028-C128-F458-5190-3A05A6643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ED891B-4F3B-6061-0E49-A618EBA0A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9566C4-F637-16E3-1E34-9E23121A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667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4E45D1A-FD24-FFA4-E746-B2D7036618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9A1B2F-6F36-3054-CF5C-C23BCAF70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57C29E-D471-D53C-456B-A8F6E02AE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A8F0B8-978C-FD60-3A43-2E06DF9D6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5CD6FB-671E-8951-EECA-AF8D1016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82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BB2EBC-BE91-0E7F-AF0D-323F0EDEB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0B1317-A0B1-6B3D-F39C-1579EE53C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2EBD55-8BD0-9AAF-2858-894589C9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8F5ADB-218F-53F5-A188-374EB6BF1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09D6DE-053F-A9E5-D8F8-B3D8B103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0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A6345C-3870-2D36-324E-EA014CC2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2A8763-64DA-BA3A-1250-E4C489E7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879FB7-5A3B-659C-14CA-84E61A927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A60C06-9C9F-EE78-04CF-27E13F2DC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F3C2E9-F64E-45DC-8F15-75B501676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14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A7A001-A029-1387-7EDB-4FFB141CE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63538A-0BD0-BE29-6448-914C057772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F532FF-20EE-D0E2-4AAD-64DBE155E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6040FF-1D73-6CAB-5218-4CDE0A3A9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C21355-E6B8-9432-232A-1E807C63E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2F0B148-06B6-2EED-1068-039FBBC35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72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D03778-4237-36B9-D376-6212952D4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5704DC-BCE1-18B8-AB08-D32666352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A22223-4785-99CF-4458-3B7099CC4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E8C4DB1-B2CB-553B-7680-3229321FD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96A7969-4C5E-9C7A-DB2A-9844F0DF15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455309F-7000-B824-98AE-6FE5DC7A2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7FA55E8-0261-A240-0E0A-BD16680F7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85C2CAA-6CEE-887B-BA0D-18336E257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275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3C2B9E-B119-23E6-2170-911B89FA9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FF20750-C552-1751-2839-74DEE326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EB77363-9D7E-9797-6933-F9718C68A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FF0EBB-EED1-FCEA-B47E-ACAAD874F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90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B06DFA-566B-49A8-B0D7-A344C3817C92}"/>
              </a:ext>
            </a:extLst>
          </p:cNvPr>
          <p:cNvSpPr/>
          <p:nvPr userDrawn="1"/>
        </p:nvSpPr>
        <p:spPr>
          <a:xfrm>
            <a:off x="0" y="0"/>
            <a:ext cx="12192000" cy="642026"/>
          </a:xfrm>
          <a:prstGeom prst="rect">
            <a:avLst/>
          </a:prstGeom>
          <a:solidFill>
            <a:srgbClr val="014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ED4A0A-AABB-9EC9-4AA6-FCB50453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4903" y="106494"/>
            <a:ext cx="799046" cy="429038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E24ED8FF-2FB3-43E5-B439-A1FBEFED0343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864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CB7D6E-49EC-FF3E-EA26-F14F907EE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1E81E4-80BA-3EE8-4012-C0BF04889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6A590BD-5651-3258-8861-5E8A57A65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1B7263-9C16-B138-06C3-E2E30FFF4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C6E506-82E9-9BB2-80C3-DC799A9A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E629E70-8BC4-9769-F1CC-F4ECA02E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00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716099-BE73-E5D7-D7BF-686DB6357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73ACF8C-A886-26A7-F741-04A897698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7B0FDC9-1C0D-38D3-C3E3-473F75C71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EFEC6B-EA64-E7D1-1F50-43046A7BC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BFEFE85-F5BF-6BB2-6BA8-3DF666FD5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C4FC9E-6AC7-4BFE-116E-8602D0B04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35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9DE54AB-ED2E-4ADC-9106-E4F50E66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D56F19-26ED-AB98-3C36-1FCDAE6FA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6DC014-8360-2A73-BBB8-1BABC46858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714F4B-11BF-147B-0F30-93A463313F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92B7A6-EA14-5A35-F876-7B4BED1F1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ED8FF-2FB3-43E5-B439-A1FBEFED03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9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D45A0-2D39-A346-3465-A1F29C7E9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128209A-3367-53A6-172E-623795A3A90D}"/>
              </a:ext>
            </a:extLst>
          </p:cNvPr>
          <p:cNvSpPr/>
          <p:nvPr/>
        </p:nvSpPr>
        <p:spPr>
          <a:xfrm>
            <a:off x="0" y="-907"/>
            <a:ext cx="12192000" cy="15069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5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5693517-807F-F533-630A-19FFA387377D}"/>
              </a:ext>
            </a:extLst>
          </p:cNvPr>
          <p:cNvSpPr/>
          <p:nvPr/>
        </p:nvSpPr>
        <p:spPr>
          <a:xfrm>
            <a:off x="279077" y="172207"/>
            <a:ext cx="2281243" cy="1171737"/>
          </a:xfrm>
          <a:prstGeom prst="rect">
            <a:avLst/>
          </a:prstGeom>
          <a:solidFill>
            <a:schemeClr val="bg1">
              <a:alpha val="35000"/>
            </a:schemeClr>
          </a:solidFill>
          <a:ln w="31750" cap="rnd">
            <a:noFill/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事業者ロゴ</a:t>
            </a:r>
            <a:endParaRPr kumimoji="1" lang="ja-JP" altLang="en-US" sz="24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9567F7-28E2-BA26-BE9F-62D5869B27BC}"/>
              </a:ext>
            </a:extLst>
          </p:cNvPr>
          <p:cNvSpPr/>
          <p:nvPr/>
        </p:nvSpPr>
        <p:spPr>
          <a:xfrm>
            <a:off x="2737154" y="172207"/>
            <a:ext cx="6133169" cy="1171737"/>
          </a:xfrm>
          <a:prstGeom prst="rect">
            <a:avLst/>
          </a:prstGeom>
          <a:solidFill>
            <a:schemeClr val="bg1">
              <a:alpha val="35000"/>
            </a:schemeClr>
          </a:solidFill>
          <a:ln w="31750" cap="rnd">
            <a:noFill/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応募事例のタイトル （</a:t>
            </a:r>
            <a:r>
              <a:rPr lang="en-US" altLang="ja-JP" sz="24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40</a:t>
            </a:r>
            <a:r>
              <a:rPr lang="ja-JP" altLang="en-US" sz="24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文字程度）</a:t>
            </a:r>
            <a:endParaRPr lang="en-US" altLang="ja-JP" sz="24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en-US" altLang="ja-JP" sz="1600">
                <a:solidFill>
                  <a:schemeClr val="accent1">
                    <a:lumMod val="20000"/>
                    <a:lumOff val="8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〈</a:t>
            </a:r>
            <a:r>
              <a:rPr kumimoji="1" lang="ja-JP" altLang="en-US" sz="1600">
                <a:solidFill>
                  <a:schemeClr val="accent1">
                    <a:lumMod val="20000"/>
                    <a:lumOff val="8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</a:t>
            </a:r>
            <a:r>
              <a:rPr kumimoji="1" lang="en-US" altLang="ja-JP" sz="1600">
                <a:solidFill>
                  <a:schemeClr val="accent1">
                    <a:lumMod val="20000"/>
                    <a:lumOff val="8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〉 </a:t>
            </a:r>
            <a:r>
              <a:rPr kumimoji="1" lang="ja-JP" altLang="en-US" sz="1600">
                <a:solidFill>
                  <a:schemeClr val="accent1">
                    <a:lumMod val="20000"/>
                    <a:lumOff val="8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●●監修、オリジナル腰痛予防体操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BEA170E5-7533-766B-4D78-E7008AD488D8}"/>
              </a:ext>
            </a:extLst>
          </p:cNvPr>
          <p:cNvGraphicFramePr>
            <a:graphicFrameLocks noGrp="1"/>
          </p:cNvGraphicFramePr>
          <p:nvPr/>
        </p:nvGraphicFramePr>
        <p:xfrm>
          <a:off x="9070308" y="172208"/>
          <a:ext cx="2822294" cy="1171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1919">
                  <a:extLst>
                    <a:ext uri="{9D8B030D-6E8A-4147-A177-3AD203B41FA5}">
                      <a16:colId xmlns:a16="http://schemas.microsoft.com/office/drawing/2014/main" val="633544633"/>
                    </a:ext>
                  </a:extLst>
                </a:gridCol>
                <a:gridCol w="1840375">
                  <a:extLst>
                    <a:ext uri="{9D8B030D-6E8A-4147-A177-3AD203B41FA5}">
                      <a16:colId xmlns:a16="http://schemas.microsoft.com/office/drawing/2014/main" val="2871141159"/>
                    </a:ext>
                  </a:extLst>
                </a:gridCol>
              </a:tblGrid>
              <a:tr h="2929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事業者名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●●●●株式会社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56564"/>
                  </a:ext>
                </a:extLst>
              </a:tr>
              <a:tr h="2929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業界・業種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●●●業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597506"/>
                  </a:ext>
                </a:extLst>
              </a:tr>
              <a:tr h="2929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従業員規模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●●名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969901"/>
                  </a:ext>
                </a:extLst>
              </a:tr>
              <a:tr h="2929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地域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●●県</a:t>
                      </a: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605142"/>
                  </a:ext>
                </a:extLst>
              </a:tr>
            </a:tbl>
          </a:graphicData>
        </a:graphic>
      </p:graphicFrame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BB5B4FC-D614-700C-E668-5DE5549EF1C4}"/>
              </a:ext>
            </a:extLst>
          </p:cNvPr>
          <p:cNvGrpSpPr/>
          <p:nvPr/>
        </p:nvGrpSpPr>
        <p:grpSpPr>
          <a:xfrm>
            <a:off x="279076" y="1725408"/>
            <a:ext cx="11613525" cy="1200552"/>
            <a:chOff x="279076" y="1402469"/>
            <a:chExt cx="11613525" cy="1200552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C9234942-ACBA-88EA-2940-84C6A38B1E65}"/>
                </a:ext>
              </a:extLst>
            </p:cNvPr>
            <p:cNvSpPr/>
            <p:nvPr/>
          </p:nvSpPr>
          <p:spPr>
            <a:xfrm>
              <a:off x="279076" y="1737360"/>
              <a:ext cx="11613525" cy="865661"/>
            </a:xfrm>
            <a:prstGeom prst="rect">
              <a:avLst/>
            </a:prstGeom>
            <a:noFill/>
            <a:ln w="31750" cap="rnd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</a:pPr>
              <a:r>
                <a:rPr kumimoji="1"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</a:t>
              </a: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●●●●●●●●●●●●●●●●●●●●●●●●●●●●●●●●●●●●●●●●●●●●●●●●●●●●●●●●●●●●●● ●●●●●●●●●●●●●●●● ●●●●●●●●●●●●●●●●。</a:t>
              </a:r>
            </a:p>
            <a:p>
              <a:endPara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kumimoji="1"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A6D8927B-2A4C-80D0-AEE6-B105CEB42632}"/>
                </a:ext>
              </a:extLst>
            </p:cNvPr>
            <p:cNvSpPr/>
            <p:nvPr/>
          </p:nvSpPr>
          <p:spPr>
            <a:xfrm>
              <a:off x="279076" y="1402469"/>
              <a:ext cx="2901004" cy="33489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5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背景 （課題・ニーズ）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B72922AD-AB08-AA6D-317B-8F3CF226E4BE}"/>
              </a:ext>
            </a:extLst>
          </p:cNvPr>
          <p:cNvGrpSpPr/>
          <p:nvPr/>
        </p:nvGrpSpPr>
        <p:grpSpPr>
          <a:xfrm>
            <a:off x="279075" y="3163620"/>
            <a:ext cx="11613525" cy="1969368"/>
            <a:chOff x="279076" y="1402469"/>
            <a:chExt cx="11613525" cy="1969368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EE7FE65E-CAA8-8F9A-1C5D-D1A13908E9B4}"/>
                </a:ext>
              </a:extLst>
            </p:cNvPr>
            <p:cNvSpPr/>
            <p:nvPr/>
          </p:nvSpPr>
          <p:spPr>
            <a:xfrm>
              <a:off x="279076" y="1737359"/>
              <a:ext cx="11613525" cy="1634478"/>
            </a:xfrm>
            <a:prstGeom prst="rect">
              <a:avLst/>
            </a:prstGeom>
            <a:noFill/>
            <a:ln w="31750" cap="rnd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</a:pPr>
              <a:r>
                <a:rPr kumimoji="1"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</a:t>
              </a: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●●●●●●●●●●●●●●●●●●●●●●●●●●●●●●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●●●●●●●●●●●●●●●●●●●●●●●●●●●●●●●●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●●●●●●●●●●●●●●●●●●●●●●●●●●●●●●●●</a:t>
              </a:r>
              <a:endParaRPr lang="en-US" altLang="ja-JP" sz="1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20000"/>
                </a:lnSpc>
              </a:pP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●●●●●●●●●●●●●●●●●●●●●●●●。</a:t>
              </a:r>
            </a:p>
            <a:p>
              <a:pPr>
                <a:lnSpc>
                  <a:spcPct val="120000"/>
                </a:lnSpc>
              </a:pPr>
              <a:endPara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kumimoji="1"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192DF7F7-5F43-42D3-36CD-08056276948E}"/>
                </a:ext>
              </a:extLst>
            </p:cNvPr>
            <p:cNvSpPr/>
            <p:nvPr/>
          </p:nvSpPr>
          <p:spPr>
            <a:xfrm>
              <a:off x="279076" y="1402469"/>
              <a:ext cx="2901004" cy="33489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5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取り組んだプロジェクト内容</a:t>
              </a: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EC2B875C-17CC-083D-79D3-3A50D957EBDE}"/>
              </a:ext>
            </a:extLst>
          </p:cNvPr>
          <p:cNvGrpSpPr/>
          <p:nvPr/>
        </p:nvGrpSpPr>
        <p:grpSpPr>
          <a:xfrm>
            <a:off x="299399" y="5370649"/>
            <a:ext cx="5684847" cy="1200552"/>
            <a:chOff x="279076" y="1402469"/>
            <a:chExt cx="5684847" cy="1200552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6B2BB6C-CD85-C709-6176-428D85FE3950}"/>
                </a:ext>
              </a:extLst>
            </p:cNvPr>
            <p:cNvSpPr/>
            <p:nvPr/>
          </p:nvSpPr>
          <p:spPr>
            <a:xfrm>
              <a:off x="279077" y="1737360"/>
              <a:ext cx="5684846" cy="865661"/>
            </a:xfrm>
            <a:prstGeom prst="rect">
              <a:avLst/>
            </a:prstGeom>
            <a:noFill/>
            <a:ln w="31750" cap="rnd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</a:pPr>
              <a:r>
                <a:rPr kumimoji="1"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</a:t>
              </a: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●●●●●●●●●●●●●●●●●●●●●●●●●●●●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●●●●●●●●●●●●●●●●●●●●●●●●●●。</a:t>
              </a:r>
            </a:p>
            <a:p>
              <a:endPara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kumimoji="1"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E0840B82-1C1D-1862-1581-82B4218148DD}"/>
                </a:ext>
              </a:extLst>
            </p:cNvPr>
            <p:cNvSpPr/>
            <p:nvPr/>
          </p:nvSpPr>
          <p:spPr>
            <a:xfrm>
              <a:off x="279076" y="1402469"/>
              <a:ext cx="2901004" cy="33489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5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やってみての効果</a:t>
              </a:r>
              <a:endParaRPr kumimoji="1" lang="ja-JP" altLang="en-US" sz="1500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BD1F2EC9-61AE-63F7-D764-F5ADC8D1045F}"/>
              </a:ext>
            </a:extLst>
          </p:cNvPr>
          <p:cNvGrpSpPr/>
          <p:nvPr/>
        </p:nvGrpSpPr>
        <p:grpSpPr>
          <a:xfrm>
            <a:off x="6207753" y="5370649"/>
            <a:ext cx="5684847" cy="1200552"/>
            <a:chOff x="279076" y="1402469"/>
            <a:chExt cx="5684847" cy="1200552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33E6B3CF-5551-C876-54E9-5F9858D5574D}"/>
                </a:ext>
              </a:extLst>
            </p:cNvPr>
            <p:cNvSpPr/>
            <p:nvPr/>
          </p:nvSpPr>
          <p:spPr>
            <a:xfrm>
              <a:off x="279077" y="1737360"/>
              <a:ext cx="5684846" cy="865661"/>
            </a:xfrm>
            <a:prstGeom prst="rect">
              <a:avLst/>
            </a:prstGeom>
            <a:noFill/>
            <a:ln w="31750" cap="rnd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</a:pPr>
              <a:r>
                <a:rPr kumimoji="1"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</a:t>
              </a: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●●●●●●●●●●●●●●●●●●●●●●●●●●●●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1400">
                  <a:solidFill>
                    <a:schemeClr val="bg1">
                      <a:lumMod val="5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●●●●●●●●●●●●●●●●。</a:t>
              </a:r>
            </a:p>
            <a:p>
              <a:endPara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kumimoji="1"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4DF84181-E401-2040-DCDE-74FE3AF84C54}"/>
                </a:ext>
              </a:extLst>
            </p:cNvPr>
            <p:cNvSpPr/>
            <p:nvPr/>
          </p:nvSpPr>
          <p:spPr>
            <a:xfrm>
              <a:off x="279076" y="1402469"/>
              <a:ext cx="2901004" cy="33489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5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今後の目標や展望</a:t>
              </a:r>
              <a:endParaRPr kumimoji="1" lang="ja-JP" altLang="en-US" sz="1500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254948D-19E5-94B8-A94B-BD89155D4A92}"/>
              </a:ext>
            </a:extLst>
          </p:cNvPr>
          <p:cNvSpPr/>
          <p:nvPr/>
        </p:nvSpPr>
        <p:spPr>
          <a:xfrm>
            <a:off x="6548690" y="3642999"/>
            <a:ext cx="2281243" cy="1322349"/>
          </a:xfrm>
          <a:prstGeom prst="rect">
            <a:avLst/>
          </a:prstGeom>
          <a:noFill/>
          <a:ln cap="rnd">
            <a:solidFill>
              <a:schemeClr val="bg1">
                <a:lumMod val="50000"/>
              </a:schemeClr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</a:t>
            </a:r>
            <a:r>
              <a:rPr kumimoji="1" lang="en-US" altLang="ja-JP" sz="2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2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図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F0DDD2C8-BA3F-3D4C-4C07-4DBB9B07249F}"/>
              </a:ext>
            </a:extLst>
          </p:cNvPr>
          <p:cNvSpPr/>
          <p:nvPr/>
        </p:nvSpPr>
        <p:spPr>
          <a:xfrm>
            <a:off x="9212796" y="3642999"/>
            <a:ext cx="2281243" cy="1322349"/>
          </a:xfrm>
          <a:prstGeom prst="rect">
            <a:avLst/>
          </a:prstGeom>
          <a:noFill/>
          <a:ln cap="rnd">
            <a:solidFill>
              <a:schemeClr val="bg1">
                <a:lumMod val="50000"/>
              </a:schemeClr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</a:t>
            </a:r>
            <a:r>
              <a:rPr kumimoji="1" lang="en-US" altLang="ja-JP" sz="2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240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図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9B55E31-47F1-F023-F55E-5A2FB6955F74}"/>
              </a:ext>
            </a:extLst>
          </p:cNvPr>
          <p:cNvGrpSpPr/>
          <p:nvPr/>
        </p:nvGrpSpPr>
        <p:grpSpPr>
          <a:xfrm>
            <a:off x="10755086" y="1678835"/>
            <a:ext cx="6793081" cy="5179165"/>
            <a:chOff x="11668534" y="1089206"/>
            <a:chExt cx="6793081" cy="5179165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A8ACD145-3DC0-250F-CF23-D6407B0EFC26}"/>
                </a:ext>
              </a:extLst>
            </p:cNvPr>
            <p:cNvSpPr/>
            <p:nvPr/>
          </p:nvSpPr>
          <p:spPr>
            <a:xfrm>
              <a:off x="13225773" y="1089206"/>
              <a:ext cx="5235842" cy="5179165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</a:pPr>
              <a:r>
                <a:rPr kumimoji="1" lang="ja-JP" altLang="en-US" sz="1600" b="1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＜応募事例資料作成要件＞</a:t>
              </a:r>
            </a:p>
            <a:p>
              <a:pPr algn="ctr">
                <a:lnSpc>
                  <a:spcPct val="150000"/>
                </a:lnSpc>
              </a:pPr>
              <a:endParaRPr kumimoji="1" lang="ja-JP" altLang="en-US" sz="1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300" b="1" u="sng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１．応募事例の詳細を</a:t>
              </a:r>
              <a:r>
                <a:rPr kumimoji="1" lang="ja-JP" altLang="en-US" sz="1300" b="1" u="sng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文章</a:t>
              </a:r>
              <a:r>
                <a:rPr kumimoji="1" lang="ja-JP" altLang="en-US" sz="1300" b="1" u="sng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でご記載ください。</a:t>
              </a:r>
              <a:endParaRPr kumimoji="1" lang="ja-JP" altLang="en-US" sz="1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100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課題やニーズなど取組に至った背景、取組内容の詳細、アピールしたい点</a:t>
              </a:r>
              <a:endParaRPr kumimoji="1" lang="en-US" altLang="ja-JP" sz="1100" dirty="0">
                <a:solidFill>
                  <a:srgbClr val="00427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100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（どのような効果があったか等） 、今後の目標や展望について、ご記載ください。</a:t>
              </a:r>
              <a:endParaRPr kumimoji="1" lang="en-US" altLang="ja-JP" sz="1100" dirty="0">
                <a:solidFill>
                  <a:srgbClr val="00427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100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企業間等連携部門へご応募される際は、連携先の事業者名を資料内にもご記載ください。（複数事業者が対象の場合は、連携先の代表業種等をご記載ください）</a:t>
              </a:r>
            </a:p>
            <a:p>
              <a:pPr>
                <a:lnSpc>
                  <a:spcPct val="150000"/>
                </a:lnSpc>
              </a:pPr>
              <a:endParaRPr kumimoji="1" lang="ja-JP" altLang="en-US" sz="1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300" b="1" u="sng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２．応募事例に関する</a:t>
              </a:r>
              <a:r>
                <a:rPr kumimoji="1" lang="ja-JP" altLang="en-US" sz="1300" b="1" u="sng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イラストや写真</a:t>
              </a:r>
              <a:r>
                <a:rPr kumimoji="1" lang="ja-JP" altLang="en-US" sz="1300" b="1" u="sng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を掲載ください。</a:t>
              </a:r>
              <a:endParaRPr kumimoji="1" lang="ja-JP" altLang="en-US" sz="1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100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イラスト・写真を含めファイル全体の容量は５</a:t>
              </a:r>
              <a:r>
                <a:rPr kumimoji="1" lang="en-US" altLang="ja-JP" sz="1100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MB</a:t>
              </a:r>
              <a:r>
                <a:rPr kumimoji="1" lang="ja-JP" altLang="en-US" sz="1100" dirty="0">
                  <a:solidFill>
                    <a:srgbClr val="004274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以内となるようご調整ください。</a:t>
              </a:r>
              <a:endParaRPr kumimoji="1" lang="ja-JP" altLang="en-US" sz="1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◎ 文字数やイラスト・写真の枚数については、１ページに収まる分量であれば制限</a:t>
              </a:r>
              <a:endParaRPr kumimoji="1"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</a:t>
              </a:r>
              <a:r>
                <a:rPr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ございません</a:t>
              </a: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。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◎ </a:t>
              </a:r>
              <a:r>
                <a:rPr kumimoji="1" lang="en-US" altLang="ja-JP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</a:t>
              </a: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応募事例に対し、</a:t>
              </a:r>
              <a:r>
                <a:rPr kumimoji="1" lang="en-US" altLang="ja-JP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</a:t>
              </a: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ページ作成をお願いいたします。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◎ 文章とイラスト、写真の配置について指定はありません。ご自由にレイアウト</a:t>
              </a:r>
              <a:endParaRPr kumimoji="1"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</a:t>
              </a:r>
              <a:r>
                <a:rPr kumimoji="1" lang="ja-JP" altLang="en-US" sz="11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いただいて差し支えありません。</a:t>
              </a:r>
              <a:endParaRPr kumimoji="1" lang="ja-JP" altLang="en-US" sz="1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  <a:spcBef>
                  <a:spcPts val="1200"/>
                </a:spcBef>
              </a:pPr>
              <a:r>
                <a:rPr kumimoji="1" lang="ja-JP" altLang="en-US" sz="1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注）  アワードにご応募いただいた事例は、後日事例集として編さんのうえ、公表</a:t>
              </a:r>
              <a:endParaRPr kumimoji="1" lang="en-US" altLang="ja-JP" sz="11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させていただきます （なお、編さんにあたっては、事務局にて体裁等を整え</a:t>
              </a:r>
              <a:endParaRPr kumimoji="1" lang="en-US" altLang="ja-JP" sz="11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1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</a:t>
              </a:r>
              <a:r>
                <a:rPr kumimoji="1" lang="ja-JP" altLang="en-US" sz="1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させていただく場合がございます　</a:t>
              </a:r>
              <a:r>
                <a:rPr kumimoji="1" lang="en-US" altLang="ja-JP" sz="1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kumimoji="1" lang="ja-JP" altLang="en-US" sz="1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内容自体に変更は加えません。）</a:t>
              </a:r>
            </a:p>
          </p:txBody>
        </p:sp>
        <p:sp>
          <p:nvSpPr>
            <p:cNvPr id="3" name="二等辺三角形 2">
              <a:extLst>
                <a:ext uri="{FF2B5EF4-FFF2-40B4-BE49-F238E27FC236}">
                  <a16:creationId xmlns:a16="http://schemas.microsoft.com/office/drawing/2014/main" id="{C5C283A7-F2B4-F6D7-8CC3-0E62BDB5DA97}"/>
                </a:ext>
              </a:extLst>
            </p:cNvPr>
            <p:cNvSpPr/>
            <p:nvPr/>
          </p:nvSpPr>
          <p:spPr>
            <a:xfrm rot="16200000">
              <a:off x="12087097" y="2634805"/>
              <a:ext cx="720345" cy="1557472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566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7C99F-0F0B-F7F9-F7E4-347E6586C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2C1696-B465-3AEF-5CC9-8658AD804EEB}"/>
              </a:ext>
            </a:extLst>
          </p:cNvPr>
          <p:cNvSpPr/>
          <p:nvPr/>
        </p:nvSpPr>
        <p:spPr>
          <a:xfrm>
            <a:off x="3029415" y="2843131"/>
            <a:ext cx="6133169" cy="1171737"/>
          </a:xfrm>
          <a:prstGeom prst="rect">
            <a:avLst/>
          </a:prstGeom>
          <a:noFill/>
          <a:ln w="31750" cap="rnd">
            <a:noFill/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0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資料作成の例</a:t>
            </a:r>
          </a:p>
        </p:txBody>
      </p:sp>
    </p:spTree>
    <p:extLst>
      <p:ext uri="{BB962C8B-B14F-4D97-AF65-F5344CB8AC3E}">
        <p14:creationId xmlns:p14="http://schemas.microsoft.com/office/powerpoint/2010/main" val="391651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7A0ABC2A-9686-06AC-D215-0A8F53C64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FD06BC-2977-A1DC-A78B-9A6D44E2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70A6E2A-4382-DE45-ACD3-F83B7676A0FB}"/>
              </a:ext>
            </a:extLst>
          </p:cNvPr>
          <p:cNvSpPr/>
          <p:nvPr/>
        </p:nvSpPr>
        <p:spPr>
          <a:xfrm>
            <a:off x="-1" y="-1625"/>
            <a:ext cx="5334001" cy="4101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>
                <a:solidFill>
                  <a:srgbClr val="FF0000"/>
                </a:solidFill>
                <a:highlight>
                  <a:srgbClr val="F9FBFD"/>
                </a:highlight>
              </a:rPr>
              <a:t>【</a:t>
            </a:r>
            <a:r>
              <a:rPr lang="ja-JP" altLang="en-US" sz="1600" b="1">
                <a:solidFill>
                  <a:srgbClr val="FF0000"/>
                </a:solidFill>
                <a:highlight>
                  <a:srgbClr val="F9FBFD"/>
                </a:highlight>
              </a:rPr>
              <a:t>資料作成例：安全な職場づくり部門</a:t>
            </a:r>
            <a:r>
              <a:rPr lang="en-US" altLang="ja-JP" sz="1600" b="1">
                <a:solidFill>
                  <a:srgbClr val="FF0000"/>
                </a:solidFill>
                <a:highlight>
                  <a:srgbClr val="F9FBFD"/>
                </a:highlight>
              </a:rPr>
              <a:t>】</a:t>
            </a:r>
            <a:endParaRPr kumimoji="1" lang="ja-JP" altLang="en-US" sz="1600" b="1">
              <a:solidFill>
                <a:srgbClr val="FF0000"/>
              </a:solidFill>
              <a:highlight>
                <a:srgbClr val="F9FBFD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361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1604D9-962E-2B80-0D70-853DB42B4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A7B473F-1F72-3E29-8F2E-D76A79D310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C61371-60AE-6FAE-79FD-9A7EC783050F}"/>
              </a:ext>
            </a:extLst>
          </p:cNvPr>
          <p:cNvSpPr/>
          <p:nvPr/>
        </p:nvSpPr>
        <p:spPr>
          <a:xfrm>
            <a:off x="-48987" y="-65316"/>
            <a:ext cx="5334001" cy="4101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>
                <a:solidFill>
                  <a:srgbClr val="FF0000"/>
                </a:solidFill>
              </a:rPr>
              <a:t>【</a:t>
            </a:r>
            <a:r>
              <a:rPr lang="ja-JP" altLang="en-US" sz="1400" b="1">
                <a:solidFill>
                  <a:srgbClr val="FF0000"/>
                </a:solidFill>
              </a:rPr>
              <a:t>資料作成例：安全な職場づくり部門</a:t>
            </a:r>
            <a:r>
              <a:rPr lang="en-US" altLang="ja-JP" sz="1400" b="1">
                <a:solidFill>
                  <a:srgbClr val="FF0000"/>
                </a:solidFill>
              </a:rPr>
              <a:t>】</a:t>
            </a:r>
            <a:endParaRPr kumimoji="1" lang="ja-JP" altLang="en-US" sz="1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143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23C57-DA8B-423E-354E-E75C1621D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67FABFD-46FE-9C9D-C0E1-2568B5D5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CCBF70-EA0A-6CC4-EFE9-5CC7F890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ED8FF-2FB3-43E5-B439-A1FBEFED0343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B929A99-35D4-E3DF-76A9-FC92F3F1CE4A}"/>
              </a:ext>
            </a:extLst>
          </p:cNvPr>
          <p:cNvSpPr/>
          <p:nvPr/>
        </p:nvSpPr>
        <p:spPr>
          <a:xfrm>
            <a:off x="6743698" y="0"/>
            <a:ext cx="5334001" cy="4101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>
                <a:solidFill>
                  <a:srgbClr val="FF0000"/>
                </a:solidFill>
              </a:rPr>
              <a:t>【</a:t>
            </a:r>
            <a:r>
              <a:rPr lang="ja-JP" altLang="en-US" sz="1600" b="1">
                <a:solidFill>
                  <a:srgbClr val="FF0000"/>
                </a:solidFill>
              </a:rPr>
              <a:t>資料作成例：企業等間連携部門</a:t>
            </a:r>
            <a:r>
              <a:rPr lang="en-US" altLang="ja-JP" sz="1600" b="1">
                <a:solidFill>
                  <a:srgbClr val="FF0000"/>
                </a:solidFill>
              </a:rPr>
              <a:t>】</a:t>
            </a:r>
            <a:endParaRPr kumimoji="1" lang="ja-JP" altLang="en-US" sz="1600" b="1">
              <a:solidFill>
                <a:srgbClr val="FF0000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DEEF7C-F36D-1138-2148-C5139195F4FC}"/>
              </a:ext>
            </a:extLst>
          </p:cNvPr>
          <p:cNvSpPr txBox="1"/>
          <p:nvPr/>
        </p:nvSpPr>
        <p:spPr>
          <a:xfrm>
            <a:off x="-747252" y="20352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546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874B044D0038B4C85A6F23D759B6BA0" ma:contentTypeVersion="12" ma:contentTypeDescription="新しいドキュメントを作成します。" ma:contentTypeScope="" ma:versionID="b980fb8cc14a4c0f16e4fcf0fa40138c">
  <xsd:schema xmlns:xsd="http://www.w3.org/2001/XMLSchema" xmlns:xs="http://www.w3.org/2001/XMLSchema" xmlns:p="http://schemas.microsoft.com/office/2006/metadata/properties" xmlns:ns2="8b4f81e3-a879-4f6b-aee7-c460ebcfcb8d" xmlns:ns3="4c87185b-1182-4dce-b086-9f1dbffe9aa2" targetNamespace="http://schemas.microsoft.com/office/2006/metadata/properties" ma:root="true" ma:fieldsID="a7b8f9228c6f0eec5a3e625c2c986728" ns2:_="" ns3:_="">
    <xsd:import namespace="8b4f81e3-a879-4f6b-aee7-c460ebcfcb8d"/>
    <xsd:import namespace="4c87185b-1182-4dce-b086-9f1dbffe9aa2"/>
    <xsd:element name="properties">
      <xsd:complexType>
        <xsd:sequence>
          <xsd:element name="documentManagement">
            <xsd:complexType>
              <xsd:all>
                <xsd:element ref="ns2:MediaServiceBillingMetadata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4f81e3-a879-4f6b-aee7-c460ebcfcb8d" elementFormDefault="qualified">
    <xsd:import namespace="http://schemas.microsoft.com/office/2006/documentManagement/types"/>
    <xsd:import namespace="http://schemas.microsoft.com/office/infopath/2007/PartnerControls"/>
    <xsd:element name="MediaServiceBillingMetadata" ma:index="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6ebeabc6-1c0c-4751-aeab-3e30fad09a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7185b-1182-4dce-b086-9f1dbffe9aa2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bb03b49-e91e-44a3-b388-168d4401b0d7}" ma:internalName="TaxCatchAll" ma:showField="CatchAllData" ma:web="4c87185b-1182-4dce-b086-9f1dbffe9a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7185b-1182-4dce-b086-9f1dbffe9aa2" xsi:nil="true"/>
    <lcf76f155ced4ddcb4097134ff3c332f xmlns="8b4f81e3-a879-4f6b-aee7-c460ebcfcb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0CBF05-6D3C-445E-9AC8-C62096F258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39FCFF-D8DF-406F-9D2E-8580689A7FD1}">
  <ds:schemaRefs>
    <ds:schemaRef ds:uri="4c87185b-1182-4dce-b086-9f1dbffe9aa2"/>
    <ds:schemaRef ds:uri="8b4f81e3-a879-4f6b-aee7-c460ebcfcb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890F237-B3ED-42E6-B621-F8528D50277C}">
  <ds:schemaRefs>
    <ds:schemaRef ds:uri="4c87185b-1182-4dce-b086-9f1dbffe9aa2"/>
    <ds:schemaRef ds:uri="835018b3-0453-4087-8339-5650a04b157a"/>
    <ds:schemaRef ds:uri="85643c84-358f-47a9-8f0a-f76801c45a74"/>
    <ds:schemaRef ds:uri="8b4f81e3-a879-4f6b-aee7-c460ebcfcb8d"/>
    <ds:schemaRef ds:uri="eddae692-32bb-4342-8bde-060cb99132ee"/>
    <ds:schemaRef ds:uri="f0aacca5-e42e-4ad7-b651-1316a6774d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666</Words>
  <Application>Microsoft Office PowerPoint</Application>
  <PresentationFormat>ワイド画面</PresentationFormat>
  <Paragraphs>51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BIZ UDPゴシック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地域力20</dc:creator>
  <cp:lastModifiedBy>種五 萌々子 博報堂 ＴＰＦＢ ＴＰ局Ｇ</cp:lastModifiedBy>
  <cp:revision>3</cp:revision>
  <dcterms:created xsi:type="dcterms:W3CDTF">2023-07-27T09:21:16Z</dcterms:created>
  <dcterms:modified xsi:type="dcterms:W3CDTF">2026-08-25T06:42:32Z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0x010100B874B044D0038B4C85A6F23D759B6BA0</vt:lpwstr>
  </property>
  <property fmtid="{D5CDD505-2E9C-101B-9397-08002B2CF9AE}" pid="3" name="MediaServiceImageTags">
    <vt:lpwstr/>
  </property>
</Properties>
</file>